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6"/>
    <p:sldMasterId id="2147483769" r:id="rId7"/>
    <p:sldMasterId id="2147483772" r:id="rId8"/>
    <p:sldMasterId id="2147483794" r:id="rId9"/>
    <p:sldMasterId id="2147483803" r:id="rId10"/>
    <p:sldMasterId id="2147483811" r:id="rId11"/>
    <p:sldMasterId id="2147483780" r:id="rId12"/>
  </p:sldMasterIdLst>
  <p:notesMasterIdLst>
    <p:notesMasterId r:id="rId63"/>
  </p:notesMasterIdLst>
  <p:handoutMasterIdLst>
    <p:handoutMasterId r:id="rId64"/>
  </p:handoutMasterIdLst>
  <p:sldIdLst>
    <p:sldId id="264" r:id="rId13"/>
    <p:sldId id="278" r:id="rId14"/>
    <p:sldId id="279" r:id="rId15"/>
    <p:sldId id="287" r:id="rId16"/>
    <p:sldId id="298" r:id="rId17"/>
    <p:sldId id="297" r:id="rId18"/>
    <p:sldId id="308" r:id="rId19"/>
    <p:sldId id="305" r:id="rId20"/>
    <p:sldId id="306" r:id="rId21"/>
    <p:sldId id="299" r:id="rId22"/>
    <p:sldId id="312" r:id="rId23"/>
    <p:sldId id="313" r:id="rId24"/>
    <p:sldId id="417" r:id="rId25"/>
    <p:sldId id="317" r:id="rId26"/>
    <p:sldId id="319" r:id="rId27"/>
    <p:sldId id="320" r:id="rId28"/>
    <p:sldId id="418" r:id="rId29"/>
    <p:sldId id="288" r:id="rId30"/>
    <p:sldId id="326" r:id="rId31"/>
    <p:sldId id="327" r:id="rId32"/>
    <p:sldId id="328" r:id="rId33"/>
    <p:sldId id="331" r:id="rId34"/>
    <p:sldId id="340" r:id="rId35"/>
    <p:sldId id="342" r:id="rId36"/>
    <p:sldId id="343" r:id="rId37"/>
    <p:sldId id="349" r:id="rId38"/>
    <p:sldId id="353" r:id="rId39"/>
    <p:sldId id="354" r:id="rId40"/>
    <p:sldId id="357" r:id="rId41"/>
    <p:sldId id="419" r:id="rId42"/>
    <p:sldId id="292" r:id="rId43"/>
    <p:sldId id="414" r:id="rId44"/>
    <p:sldId id="302" r:id="rId45"/>
    <p:sldId id="399" r:id="rId46"/>
    <p:sldId id="415" r:id="rId47"/>
    <p:sldId id="389" r:id="rId48"/>
    <p:sldId id="390" r:id="rId49"/>
    <p:sldId id="426" r:id="rId50"/>
    <p:sldId id="388" r:id="rId51"/>
    <p:sldId id="393" r:id="rId52"/>
    <p:sldId id="394" r:id="rId53"/>
    <p:sldId id="396" r:id="rId54"/>
    <p:sldId id="387" r:id="rId55"/>
    <p:sldId id="420" r:id="rId56"/>
    <p:sldId id="425" r:id="rId57"/>
    <p:sldId id="435" r:id="rId58"/>
    <p:sldId id="436" r:id="rId59"/>
    <p:sldId id="427" r:id="rId60"/>
    <p:sldId id="429" r:id="rId61"/>
    <p:sldId id="430" r:id="rId62"/>
  </p:sldIdLst>
  <p:sldSz cx="9144000" cy="514826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Введение" id="{AC6AAEDD-F7D8-494E-BC16-273E96E1EA6D}">
          <p14:sldIdLst>
            <p14:sldId id="264"/>
            <p14:sldId id="278"/>
            <p14:sldId id="279"/>
          </p14:sldIdLst>
        </p14:section>
        <p14:section name="Раздел 1" id="{AA4FA225-A650-47FD-B7DA-88AB87766897}">
          <p14:sldIdLst>
            <p14:sldId id="287"/>
            <p14:sldId id="298"/>
            <p14:sldId id="297"/>
            <p14:sldId id="308"/>
            <p14:sldId id="305"/>
            <p14:sldId id="306"/>
            <p14:sldId id="299"/>
            <p14:sldId id="312"/>
            <p14:sldId id="313"/>
            <p14:sldId id="417"/>
            <p14:sldId id="317"/>
            <p14:sldId id="319"/>
            <p14:sldId id="320"/>
            <p14:sldId id="418"/>
            <p14:sldId id="288"/>
            <p14:sldId id="326"/>
            <p14:sldId id="327"/>
            <p14:sldId id="328"/>
            <p14:sldId id="331"/>
            <p14:sldId id="340"/>
            <p14:sldId id="342"/>
            <p14:sldId id="343"/>
            <p14:sldId id="349"/>
            <p14:sldId id="353"/>
            <p14:sldId id="354"/>
            <p14:sldId id="357"/>
            <p14:sldId id="419"/>
          </p14:sldIdLst>
        </p14:section>
        <p14:section name="Раздел 2" id="{CA28F314-958C-4165-AC00-3843DA6E4DB0}">
          <p14:sldIdLst>
            <p14:sldId id="292"/>
            <p14:sldId id="414"/>
            <p14:sldId id="302"/>
            <p14:sldId id="399"/>
            <p14:sldId id="415"/>
            <p14:sldId id="389"/>
            <p14:sldId id="390"/>
            <p14:sldId id="426"/>
            <p14:sldId id="388"/>
            <p14:sldId id="393"/>
            <p14:sldId id="394"/>
            <p14:sldId id="396"/>
            <p14:sldId id="387"/>
            <p14:sldId id="420"/>
            <p14:sldId id="425"/>
          </p14:sldIdLst>
        </p14:section>
        <p14:section name="Раздел 3" id="{9BC12994-0F60-43A8-889F-1C1B0405D677}">
          <p14:sldIdLst>
            <p14:sldId id="435"/>
            <p14:sldId id="436"/>
            <p14:sldId id="427"/>
            <p14:sldId id="429"/>
            <p14:sldId id="430"/>
          </p14:sldIdLst>
        </p14:section>
      </p14:sectionLst>
    </p:ext>
    <p:ext uri="{EFAFB233-063F-42B5-8137-9DF3F51BA10A}">
      <p15:sldGuideLst xmlns:p15="http://schemas.microsoft.com/office/powerpoint/2012/main" xmlns="">
        <p15:guide id="1" orient="horz" pos="261" userDrawn="1">
          <p15:clr>
            <a:srgbClr val="A4A3A4"/>
          </p15:clr>
        </p15:guide>
        <p15:guide id="2" pos="340" userDrawn="1">
          <p15:clr>
            <a:srgbClr val="A4A3A4"/>
          </p15:clr>
        </p15:guide>
        <p15:guide id="3" orient="horz" pos="3028" userDrawn="1">
          <p15:clr>
            <a:srgbClr val="A4A3A4"/>
          </p15:clr>
        </p15:guide>
        <p15:guide id="4" pos="5511" userDrawn="1">
          <p15:clr>
            <a:srgbClr val="A4A3A4"/>
          </p15:clr>
        </p15:guide>
        <p15:guide id="5" orient="horz" pos="272">
          <p15:clr>
            <a:srgbClr val="A4A3A4"/>
          </p15:clr>
        </p15:guide>
        <p15:guide id="6" orient="horz" pos="2971">
          <p15:clr>
            <a:srgbClr val="A4A3A4"/>
          </p15:clr>
        </p15:guide>
        <p15:guide id="7" orient="horz" pos="930">
          <p15:clr>
            <a:srgbClr val="A4A3A4"/>
          </p15:clr>
        </p15:guide>
        <p15:guide id="8" orient="horz" pos="1337">
          <p15:clr>
            <a:srgbClr val="A4A3A4"/>
          </p15:clr>
        </p15:guide>
        <p15:guide id="9" orient="horz" pos="2086">
          <p15:clr>
            <a:srgbClr val="A4A3A4"/>
          </p15:clr>
        </p15:guide>
        <p15:guide id="10" orient="horz" pos="729">
          <p15:clr>
            <a:srgbClr val="A4A3A4"/>
          </p15:clr>
        </p15:guide>
        <p15:guide id="11" orient="horz" pos="435">
          <p15:clr>
            <a:srgbClr val="A4A3A4"/>
          </p15:clr>
        </p15:guide>
        <p15:guide id="12" orient="horz" pos="228">
          <p15:clr>
            <a:srgbClr val="A4A3A4"/>
          </p15:clr>
        </p15:guide>
        <p15:guide id="13" pos="2331">
          <p15:clr>
            <a:srgbClr val="A4A3A4"/>
          </p15:clr>
        </p15:guide>
        <p15:guide id="14" pos="726">
          <p15:clr>
            <a:srgbClr val="A4A3A4"/>
          </p15:clr>
        </p15:guide>
        <p15:guide id="15" pos="875">
          <p15:clr>
            <a:srgbClr val="A4A3A4"/>
          </p15:clr>
        </p15:guide>
        <p15:guide id="16" pos="1260">
          <p15:clr>
            <a:srgbClr val="A4A3A4"/>
          </p15:clr>
        </p15:guide>
        <p15:guide id="17" pos="1410">
          <p15:clr>
            <a:srgbClr val="A4A3A4"/>
          </p15:clr>
        </p15:guide>
        <p15:guide id="18" pos="1796">
          <p15:clr>
            <a:srgbClr val="A4A3A4"/>
          </p15:clr>
        </p15:guide>
        <p15:guide id="19" pos="1944">
          <p15:clr>
            <a:srgbClr val="A4A3A4"/>
          </p15:clr>
        </p15:guide>
        <p15:guide id="20" pos="2481">
          <p15:clr>
            <a:srgbClr val="A4A3A4"/>
          </p15:clr>
        </p15:guide>
        <p15:guide id="21" pos="2869">
          <p15:clr>
            <a:srgbClr val="A4A3A4"/>
          </p15:clr>
        </p15:guide>
        <p15:guide id="22" pos="3029">
          <p15:clr>
            <a:srgbClr val="A4A3A4"/>
          </p15:clr>
        </p15:guide>
        <p15:guide id="23" pos="3402">
          <p15:clr>
            <a:srgbClr val="A4A3A4"/>
          </p15:clr>
        </p15:guide>
        <p15:guide id="24" pos="3552">
          <p15:clr>
            <a:srgbClr val="A4A3A4"/>
          </p15:clr>
        </p15:guide>
        <p15:guide id="25" pos="3938">
          <p15:clr>
            <a:srgbClr val="A4A3A4"/>
          </p15:clr>
        </p15:guide>
        <p15:guide id="26" pos="4086">
          <p15:clr>
            <a:srgbClr val="A4A3A4"/>
          </p15:clr>
        </p15:guide>
        <p15:guide id="27" pos="4473">
          <p15:clr>
            <a:srgbClr val="A4A3A4"/>
          </p15:clr>
        </p15:guide>
        <p15:guide id="28" pos="4621">
          <p15:clr>
            <a:srgbClr val="A4A3A4"/>
          </p15:clr>
        </p15:guide>
        <p15:guide id="29" pos="5008">
          <p15:clr>
            <a:srgbClr val="A4A3A4"/>
          </p15:clr>
        </p15:guide>
        <p15:guide id="30" pos="5157">
          <p15:clr>
            <a:srgbClr val="A4A3A4"/>
          </p15:clr>
        </p15:guide>
        <p15:guide id="31" pos="5759">
          <p15:clr>
            <a:srgbClr val="A4A3A4"/>
          </p15:clr>
        </p15:guide>
        <p15:guide id="32" pos="4847">
          <p15:clr>
            <a:srgbClr val="A4A3A4"/>
          </p15:clr>
        </p15:guide>
      </p15:sldGuideLst>
    </p:ext>
    <p:ext uri="{2D200454-40CA-4A62-9FC3-DE9A4176ACB9}">
      <p15:notesGuideLst xmlns:p15="http://schemas.microsoft.com/office/powerpoint/2012/main" xmlns="">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3BF"/>
    <a:srgbClr val="02C3E6"/>
    <a:srgbClr val="025BA6"/>
    <a:srgbClr val="00468C"/>
    <a:srgbClr val="404040"/>
    <a:srgbClr val="333333"/>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04" autoAdjust="0"/>
    <p:restoredTop sz="76476" autoAdjust="0"/>
  </p:normalViewPr>
  <p:slideViewPr>
    <p:cSldViewPr snapToGrid="0">
      <p:cViewPr varScale="1">
        <p:scale>
          <a:sx n="67" d="100"/>
          <a:sy n="67" d="100"/>
        </p:scale>
        <p:origin x="-904" y="-68"/>
      </p:cViewPr>
      <p:guideLst>
        <p:guide orient="horz" pos="261"/>
        <p:guide orient="horz" pos="3028"/>
        <p:guide orient="horz" pos="272"/>
        <p:guide orient="horz" pos="2971"/>
        <p:guide orient="horz" pos="930"/>
        <p:guide orient="horz" pos="1337"/>
        <p:guide orient="horz" pos="2086"/>
        <p:guide orient="horz" pos="729"/>
        <p:guide orient="horz" pos="435"/>
        <p:guide orient="horz" pos="228"/>
        <p:guide pos="340"/>
        <p:guide pos="5511"/>
        <p:guide pos="2331"/>
        <p:guide pos="726"/>
        <p:guide pos="875"/>
        <p:guide pos="1260"/>
        <p:guide pos="1410"/>
        <p:guide pos="1796"/>
        <p:guide pos="1944"/>
        <p:guide pos="2481"/>
        <p:guide pos="2869"/>
        <p:guide pos="3029"/>
        <p:guide pos="3402"/>
        <p:guide pos="3552"/>
        <p:guide pos="3938"/>
        <p:guide pos="4086"/>
        <p:guide pos="4473"/>
        <p:guide pos="4621"/>
        <p:guide pos="5008"/>
        <p:guide pos="5157"/>
        <p:guide pos="5759"/>
        <p:guide pos="48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100" d="100"/>
          <a:sy n="100" d="100"/>
        </p:scale>
        <p:origin x="3552" y="78"/>
      </p:cViewPr>
      <p:guideLst>
        <p:guide orient="horz" pos="2880"/>
        <p:guide pos="2160"/>
      </p:guideLst>
    </p:cSldViewPr>
  </p:notesViewPr>
  <p:gridSpacing cx="1080136" cy="1080136"/>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5.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handoutMaster" Target="handoutMasters/handoutMaster1.xml"/><Relationship Id="rId8" Type="http://schemas.openxmlformats.org/officeDocument/2006/relationships/slideMaster" Target="slideMasters/slideMaster3.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7.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F425CE-3908-43CB-B0BB-EE811C79226E}"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ru-RU"/>
        </a:p>
      </dgm:t>
    </dgm:pt>
    <dgm:pt modelId="{C8593E8D-5275-4EB9-BFBE-6027CA6026A6}">
      <dgm:prSet phldrT="[Текст]"/>
      <dgm:spPr>
        <a:solidFill>
          <a:srgbClr val="92D050"/>
        </a:solidFill>
      </dgm:spPr>
      <dgm:t>
        <a:bodyPr/>
        <a:lstStyle/>
        <a:p>
          <a:r>
            <a:rPr lang="ru-RU" dirty="0" smtClean="0">
              <a:latin typeface="Arial" panose="020B0604020202020204" pitchFamily="34" charset="0"/>
              <a:cs typeface="Arial" panose="020B0604020202020204" pitchFamily="34" charset="0"/>
            </a:rPr>
            <a:t>Культура для безопасности</a:t>
          </a:r>
          <a:endParaRPr lang="ru-RU" dirty="0">
            <a:latin typeface="Arial" panose="020B0604020202020204" pitchFamily="34" charset="0"/>
            <a:cs typeface="Arial" panose="020B0604020202020204" pitchFamily="34" charset="0"/>
          </a:endParaRPr>
        </a:p>
      </dgm:t>
    </dgm:pt>
    <dgm:pt modelId="{1F150C5E-66CE-4D8C-8522-1D5EDFF9ECEC}" type="parTrans" cxnId="{9275C2C1-48F7-49B1-B05E-D33118CAA99F}">
      <dgm:prSet/>
      <dgm:spPr/>
      <dgm:t>
        <a:bodyPr/>
        <a:lstStyle/>
        <a:p>
          <a:endParaRPr lang="ru-RU"/>
        </a:p>
      </dgm:t>
    </dgm:pt>
    <dgm:pt modelId="{91B393EA-F958-47BA-814E-CCFCBBC5ED74}" type="sibTrans" cxnId="{9275C2C1-48F7-49B1-B05E-D33118CAA99F}">
      <dgm:prSet/>
      <dgm:spPr>
        <a:ln w="25400">
          <a:solidFill>
            <a:schemeClr val="tx1"/>
          </a:solidFill>
          <a:headEnd type="triangle"/>
          <a:tailEnd type="triangle"/>
        </a:ln>
      </dgm:spPr>
      <dgm:t>
        <a:bodyPr/>
        <a:lstStyle/>
        <a:p>
          <a:endParaRPr lang="ru-RU">
            <a:latin typeface="Arial" panose="020B0604020202020204" pitchFamily="34" charset="0"/>
            <a:cs typeface="Arial" panose="020B0604020202020204" pitchFamily="34" charset="0"/>
          </a:endParaRPr>
        </a:p>
      </dgm:t>
    </dgm:pt>
    <dgm:pt modelId="{8B80C0E9-4A2B-4307-87B0-E85CC76C0747}">
      <dgm:prSet phldrT="[Текст]"/>
      <dgm:spPr>
        <a:solidFill>
          <a:schemeClr val="accent6">
            <a:lumMod val="75000"/>
          </a:schemeClr>
        </a:solidFill>
      </dgm:spPr>
      <dgm:t>
        <a:bodyPr/>
        <a:lstStyle/>
        <a:p>
          <a:r>
            <a:rPr lang="ru-RU" dirty="0" smtClean="0">
              <a:latin typeface="Arial" panose="020B0604020202020204" pitchFamily="34" charset="0"/>
              <a:cs typeface="Arial" panose="020B0604020202020204" pitchFamily="34" charset="0"/>
            </a:rPr>
            <a:t>Система управления</a:t>
          </a:r>
          <a:endParaRPr lang="ru-RU" dirty="0">
            <a:latin typeface="Arial" panose="020B0604020202020204" pitchFamily="34" charset="0"/>
            <a:cs typeface="Arial" panose="020B0604020202020204" pitchFamily="34" charset="0"/>
          </a:endParaRPr>
        </a:p>
      </dgm:t>
    </dgm:pt>
    <dgm:pt modelId="{58B6EE99-74ED-4F65-9234-8211AF8426C7}" type="parTrans" cxnId="{3DEC17B7-F9A6-44EA-AB74-1F6743E4EC70}">
      <dgm:prSet/>
      <dgm:spPr/>
      <dgm:t>
        <a:bodyPr/>
        <a:lstStyle/>
        <a:p>
          <a:endParaRPr lang="ru-RU"/>
        </a:p>
      </dgm:t>
    </dgm:pt>
    <dgm:pt modelId="{124AFF87-4EAB-45C4-B840-3209166FF4F5}" type="sibTrans" cxnId="{3DEC17B7-F9A6-44EA-AB74-1F6743E4EC70}">
      <dgm:prSet/>
      <dgm:spPr>
        <a:ln w="25400">
          <a:solidFill>
            <a:schemeClr val="tx1"/>
          </a:solidFill>
          <a:headEnd type="triangle"/>
          <a:tailEnd type="triangle"/>
        </a:ln>
      </dgm:spPr>
      <dgm:t>
        <a:bodyPr/>
        <a:lstStyle/>
        <a:p>
          <a:endParaRPr lang="ru-RU">
            <a:latin typeface="Arial" panose="020B0604020202020204" pitchFamily="34" charset="0"/>
            <a:cs typeface="Arial" panose="020B0604020202020204" pitchFamily="34" charset="0"/>
          </a:endParaRPr>
        </a:p>
      </dgm:t>
    </dgm:pt>
    <dgm:pt modelId="{E3EBDE3B-B000-4F79-9085-C65D4F186DA8}">
      <dgm:prSet phldrT="[Текст]"/>
      <dgm:spPr>
        <a:solidFill>
          <a:schemeClr val="tx1">
            <a:lumMod val="60000"/>
            <a:lumOff val="40000"/>
          </a:schemeClr>
        </a:solidFill>
      </dgm:spPr>
      <dgm:t>
        <a:bodyPr/>
        <a:lstStyle/>
        <a:p>
          <a:r>
            <a:rPr lang="ru-RU" dirty="0" smtClean="0">
              <a:latin typeface="Arial" panose="020B0604020202020204" pitchFamily="34" charset="0"/>
              <a:cs typeface="Arial" panose="020B0604020202020204" pitchFamily="34" charset="0"/>
            </a:rPr>
            <a:t>Лидерство для безопасности</a:t>
          </a:r>
          <a:endParaRPr lang="ru-RU" dirty="0">
            <a:latin typeface="Arial" panose="020B0604020202020204" pitchFamily="34" charset="0"/>
            <a:cs typeface="Arial" panose="020B0604020202020204" pitchFamily="34" charset="0"/>
          </a:endParaRPr>
        </a:p>
      </dgm:t>
    </dgm:pt>
    <dgm:pt modelId="{9837D493-125E-424E-B81C-04B43B27FF35}" type="parTrans" cxnId="{9A9147B3-A1CF-46F0-B86E-BED78EA612F4}">
      <dgm:prSet/>
      <dgm:spPr/>
      <dgm:t>
        <a:bodyPr/>
        <a:lstStyle/>
        <a:p>
          <a:endParaRPr lang="ru-RU"/>
        </a:p>
      </dgm:t>
    </dgm:pt>
    <dgm:pt modelId="{F4AEB6AC-66EF-401E-8617-8F0B07726501}" type="sibTrans" cxnId="{9A9147B3-A1CF-46F0-B86E-BED78EA612F4}">
      <dgm:prSet/>
      <dgm:spPr>
        <a:ln w="25400">
          <a:solidFill>
            <a:schemeClr val="tx1"/>
          </a:solidFill>
          <a:headEnd type="triangle"/>
          <a:tailEnd type="triangle"/>
        </a:ln>
      </dgm:spPr>
      <dgm:t>
        <a:bodyPr/>
        <a:lstStyle/>
        <a:p>
          <a:endParaRPr lang="ru-RU">
            <a:latin typeface="Arial" panose="020B0604020202020204" pitchFamily="34" charset="0"/>
            <a:cs typeface="Arial" panose="020B0604020202020204" pitchFamily="34" charset="0"/>
          </a:endParaRPr>
        </a:p>
      </dgm:t>
    </dgm:pt>
    <dgm:pt modelId="{C6C40D17-7397-4F82-A4EF-1ED04054A649}" type="pres">
      <dgm:prSet presAssocID="{CAF425CE-3908-43CB-B0BB-EE811C79226E}" presName="cycle" presStyleCnt="0">
        <dgm:presLayoutVars>
          <dgm:dir/>
          <dgm:resizeHandles val="exact"/>
        </dgm:presLayoutVars>
      </dgm:prSet>
      <dgm:spPr/>
      <dgm:t>
        <a:bodyPr/>
        <a:lstStyle/>
        <a:p>
          <a:endParaRPr lang="ru-RU"/>
        </a:p>
      </dgm:t>
    </dgm:pt>
    <dgm:pt modelId="{6D1CE243-CE70-4309-9DED-19E735B2458D}" type="pres">
      <dgm:prSet presAssocID="{C8593E8D-5275-4EB9-BFBE-6027CA6026A6}" presName="node" presStyleLbl="node1" presStyleIdx="0" presStyleCnt="3" custScaleX="74380" custScaleY="79812">
        <dgm:presLayoutVars>
          <dgm:bulletEnabled val="1"/>
        </dgm:presLayoutVars>
      </dgm:prSet>
      <dgm:spPr/>
      <dgm:t>
        <a:bodyPr/>
        <a:lstStyle/>
        <a:p>
          <a:endParaRPr lang="ru-RU"/>
        </a:p>
      </dgm:t>
    </dgm:pt>
    <dgm:pt modelId="{E19CA52D-CECA-41B3-961D-8CCA107DD93A}" type="pres">
      <dgm:prSet presAssocID="{C8593E8D-5275-4EB9-BFBE-6027CA6026A6}" presName="spNode" presStyleCnt="0"/>
      <dgm:spPr/>
    </dgm:pt>
    <dgm:pt modelId="{BB350D09-160E-487B-9F48-2D2E95234889}" type="pres">
      <dgm:prSet presAssocID="{91B393EA-F958-47BA-814E-CCFCBBC5ED74}" presName="sibTrans" presStyleLbl="sibTrans1D1" presStyleIdx="0" presStyleCnt="3"/>
      <dgm:spPr/>
      <dgm:t>
        <a:bodyPr/>
        <a:lstStyle/>
        <a:p>
          <a:endParaRPr lang="ru-RU"/>
        </a:p>
      </dgm:t>
    </dgm:pt>
    <dgm:pt modelId="{C5B1B505-BF20-4359-8538-E287140ABD53}" type="pres">
      <dgm:prSet presAssocID="{8B80C0E9-4A2B-4307-87B0-E85CC76C0747}" presName="node" presStyleLbl="node1" presStyleIdx="1" presStyleCnt="3" custScaleX="74317" custScaleY="79760" custRadScaleRad="122106" custRadScaleInc="-28828">
        <dgm:presLayoutVars>
          <dgm:bulletEnabled val="1"/>
        </dgm:presLayoutVars>
      </dgm:prSet>
      <dgm:spPr/>
      <dgm:t>
        <a:bodyPr/>
        <a:lstStyle/>
        <a:p>
          <a:endParaRPr lang="ru-RU"/>
        </a:p>
      </dgm:t>
    </dgm:pt>
    <dgm:pt modelId="{DC86B757-5C50-4A27-956D-8920DD66A2D7}" type="pres">
      <dgm:prSet presAssocID="{8B80C0E9-4A2B-4307-87B0-E85CC76C0747}" presName="spNode" presStyleCnt="0"/>
      <dgm:spPr/>
    </dgm:pt>
    <dgm:pt modelId="{2245D2FC-772E-40A4-963C-EE308B9416E8}" type="pres">
      <dgm:prSet presAssocID="{124AFF87-4EAB-45C4-B840-3209166FF4F5}" presName="sibTrans" presStyleLbl="sibTrans1D1" presStyleIdx="1" presStyleCnt="3"/>
      <dgm:spPr/>
      <dgm:t>
        <a:bodyPr/>
        <a:lstStyle/>
        <a:p>
          <a:endParaRPr lang="ru-RU"/>
        </a:p>
      </dgm:t>
    </dgm:pt>
    <dgm:pt modelId="{74853CF3-3FD8-4BF7-8B03-B910CB09B030}" type="pres">
      <dgm:prSet presAssocID="{E3EBDE3B-B000-4F79-9085-C65D4F186DA8}" presName="node" presStyleLbl="node1" presStyleIdx="2" presStyleCnt="3" custScaleX="74317" custScaleY="79760" custRadScaleRad="121716" custRadScaleInc="30225">
        <dgm:presLayoutVars>
          <dgm:bulletEnabled val="1"/>
        </dgm:presLayoutVars>
      </dgm:prSet>
      <dgm:spPr/>
      <dgm:t>
        <a:bodyPr/>
        <a:lstStyle/>
        <a:p>
          <a:endParaRPr lang="ru-RU"/>
        </a:p>
      </dgm:t>
    </dgm:pt>
    <dgm:pt modelId="{246260DE-501D-4439-9118-47F1454F8D5E}" type="pres">
      <dgm:prSet presAssocID="{E3EBDE3B-B000-4F79-9085-C65D4F186DA8}" presName="spNode" presStyleCnt="0"/>
      <dgm:spPr/>
    </dgm:pt>
    <dgm:pt modelId="{D7B0F862-DD3A-4860-8F77-33739DD3C93E}" type="pres">
      <dgm:prSet presAssocID="{F4AEB6AC-66EF-401E-8617-8F0B07726501}" presName="sibTrans" presStyleLbl="sibTrans1D1" presStyleIdx="2" presStyleCnt="3"/>
      <dgm:spPr/>
      <dgm:t>
        <a:bodyPr/>
        <a:lstStyle/>
        <a:p>
          <a:endParaRPr lang="ru-RU"/>
        </a:p>
      </dgm:t>
    </dgm:pt>
  </dgm:ptLst>
  <dgm:cxnLst>
    <dgm:cxn modelId="{C9D70624-2736-4E2D-9F82-2059DE7E9744}" type="presOf" srcId="{C8593E8D-5275-4EB9-BFBE-6027CA6026A6}" destId="{6D1CE243-CE70-4309-9DED-19E735B2458D}" srcOrd="0" destOrd="0" presId="urn:microsoft.com/office/officeart/2005/8/layout/cycle5"/>
    <dgm:cxn modelId="{9275C2C1-48F7-49B1-B05E-D33118CAA99F}" srcId="{CAF425CE-3908-43CB-B0BB-EE811C79226E}" destId="{C8593E8D-5275-4EB9-BFBE-6027CA6026A6}" srcOrd="0" destOrd="0" parTransId="{1F150C5E-66CE-4D8C-8522-1D5EDFF9ECEC}" sibTransId="{91B393EA-F958-47BA-814E-CCFCBBC5ED74}"/>
    <dgm:cxn modelId="{8DF326CE-6F3B-46F6-9795-8927D93530AA}" type="presOf" srcId="{124AFF87-4EAB-45C4-B840-3209166FF4F5}" destId="{2245D2FC-772E-40A4-963C-EE308B9416E8}" srcOrd="0" destOrd="0" presId="urn:microsoft.com/office/officeart/2005/8/layout/cycle5"/>
    <dgm:cxn modelId="{15BB7467-5761-45A0-81BF-D94C339D3F1E}" type="presOf" srcId="{CAF425CE-3908-43CB-B0BB-EE811C79226E}" destId="{C6C40D17-7397-4F82-A4EF-1ED04054A649}" srcOrd="0" destOrd="0" presId="urn:microsoft.com/office/officeart/2005/8/layout/cycle5"/>
    <dgm:cxn modelId="{5E5E42E9-A1C1-4CE9-B977-9ABE6AE38F17}" type="presOf" srcId="{E3EBDE3B-B000-4F79-9085-C65D4F186DA8}" destId="{74853CF3-3FD8-4BF7-8B03-B910CB09B030}" srcOrd="0" destOrd="0" presId="urn:microsoft.com/office/officeart/2005/8/layout/cycle5"/>
    <dgm:cxn modelId="{255D6619-A91A-41E2-B419-F73C3527F0EB}" type="presOf" srcId="{91B393EA-F958-47BA-814E-CCFCBBC5ED74}" destId="{BB350D09-160E-487B-9F48-2D2E95234889}" srcOrd="0" destOrd="0" presId="urn:microsoft.com/office/officeart/2005/8/layout/cycle5"/>
    <dgm:cxn modelId="{9A9147B3-A1CF-46F0-B86E-BED78EA612F4}" srcId="{CAF425CE-3908-43CB-B0BB-EE811C79226E}" destId="{E3EBDE3B-B000-4F79-9085-C65D4F186DA8}" srcOrd="2" destOrd="0" parTransId="{9837D493-125E-424E-B81C-04B43B27FF35}" sibTransId="{F4AEB6AC-66EF-401E-8617-8F0B07726501}"/>
    <dgm:cxn modelId="{4948421D-C374-4334-8289-647389637646}" type="presOf" srcId="{8B80C0E9-4A2B-4307-87B0-E85CC76C0747}" destId="{C5B1B505-BF20-4359-8538-E287140ABD53}" srcOrd="0" destOrd="0" presId="urn:microsoft.com/office/officeart/2005/8/layout/cycle5"/>
    <dgm:cxn modelId="{3DEC17B7-F9A6-44EA-AB74-1F6743E4EC70}" srcId="{CAF425CE-3908-43CB-B0BB-EE811C79226E}" destId="{8B80C0E9-4A2B-4307-87B0-E85CC76C0747}" srcOrd="1" destOrd="0" parTransId="{58B6EE99-74ED-4F65-9234-8211AF8426C7}" sibTransId="{124AFF87-4EAB-45C4-B840-3209166FF4F5}"/>
    <dgm:cxn modelId="{D23FFFD9-3C0F-46FE-96E8-A21206C20E51}" type="presOf" srcId="{F4AEB6AC-66EF-401E-8617-8F0B07726501}" destId="{D7B0F862-DD3A-4860-8F77-33739DD3C93E}" srcOrd="0" destOrd="0" presId="urn:microsoft.com/office/officeart/2005/8/layout/cycle5"/>
    <dgm:cxn modelId="{9778087D-E247-4B1E-8EBE-A4E6472E672B}" type="presParOf" srcId="{C6C40D17-7397-4F82-A4EF-1ED04054A649}" destId="{6D1CE243-CE70-4309-9DED-19E735B2458D}" srcOrd="0" destOrd="0" presId="urn:microsoft.com/office/officeart/2005/8/layout/cycle5"/>
    <dgm:cxn modelId="{2D320B67-10D2-485F-B47B-6D50F7FB39F1}" type="presParOf" srcId="{C6C40D17-7397-4F82-A4EF-1ED04054A649}" destId="{E19CA52D-CECA-41B3-961D-8CCA107DD93A}" srcOrd="1" destOrd="0" presId="urn:microsoft.com/office/officeart/2005/8/layout/cycle5"/>
    <dgm:cxn modelId="{7040D0B0-BF10-4E25-848A-15DB26130649}" type="presParOf" srcId="{C6C40D17-7397-4F82-A4EF-1ED04054A649}" destId="{BB350D09-160E-487B-9F48-2D2E95234889}" srcOrd="2" destOrd="0" presId="urn:microsoft.com/office/officeart/2005/8/layout/cycle5"/>
    <dgm:cxn modelId="{E787F549-8BD2-432A-90B2-263FD1B5BD66}" type="presParOf" srcId="{C6C40D17-7397-4F82-A4EF-1ED04054A649}" destId="{C5B1B505-BF20-4359-8538-E287140ABD53}" srcOrd="3" destOrd="0" presId="urn:microsoft.com/office/officeart/2005/8/layout/cycle5"/>
    <dgm:cxn modelId="{A3450B95-BF19-4FF3-A17A-23A9C133F61D}" type="presParOf" srcId="{C6C40D17-7397-4F82-A4EF-1ED04054A649}" destId="{DC86B757-5C50-4A27-956D-8920DD66A2D7}" srcOrd="4" destOrd="0" presId="urn:microsoft.com/office/officeart/2005/8/layout/cycle5"/>
    <dgm:cxn modelId="{DB534EFF-D8B8-4DC3-82C7-98244EF38CE1}" type="presParOf" srcId="{C6C40D17-7397-4F82-A4EF-1ED04054A649}" destId="{2245D2FC-772E-40A4-963C-EE308B9416E8}" srcOrd="5" destOrd="0" presId="urn:microsoft.com/office/officeart/2005/8/layout/cycle5"/>
    <dgm:cxn modelId="{3DE29885-8759-4796-8F8D-5A1CD7ABA48B}" type="presParOf" srcId="{C6C40D17-7397-4F82-A4EF-1ED04054A649}" destId="{74853CF3-3FD8-4BF7-8B03-B910CB09B030}" srcOrd="6" destOrd="0" presId="urn:microsoft.com/office/officeart/2005/8/layout/cycle5"/>
    <dgm:cxn modelId="{166DB011-28A8-4A56-A015-9487BDB0FD93}" type="presParOf" srcId="{C6C40D17-7397-4F82-A4EF-1ED04054A649}" destId="{246260DE-501D-4439-9118-47F1454F8D5E}" srcOrd="7" destOrd="0" presId="urn:microsoft.com/office/officeart/2005/8/layout/cycle5"/>
    <dgm:cxn modelId="{915EF792-002A-4C3D-846C-631EF36217DE}" type="presParOf" srcId="{C6C40D17-7397-4F82-A4EF-1ED04054A649}" destId="{D7B0F862-DD3A-4860-8F77-33739DD3C93E}" srcOrd="8"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8555D2-4972-4ADE-8F16-FB9F65349BCD}" type="doc">
      <dgm:prSet loTypeId="urn:microsoft.com/office/officeart/2005/8/layout/process1" loCatId="process" qsTypeId="urn:microsoft.com/office/officeart/2005/8/quickstyle/simple1" qsCatId="simple" csTypeId="urn:microsoft.com/office/officeart/2005/8/colors/accent1_2" csCatId="accent1" phldr="1"/>
      <dgm:spPr/>
    </dgm:pt>
    <dgm:pt modelId="{2A31041B-BEA4-4F6C-908C-2403632361A7}">
      <dgm:prSet phldrT="[Текст]" custT="1"/>
      <dgm:spPr>
        <a:solidFill>
          <a:srgbClr val="00B0F0"/>
        </a:solidFill>
      </dgm:spPr>
      <dgm:t>
        <a:bodyPr/>
        <a:lstStyle/>
        <a:p>
          <a:r>
            <a:rPr lang="ru-RU" sz="1600" dirty="0" smtClean="0">
              <a:latin typeface="Arial" panose="020B0604020202020204" pitchFamily="34" charset="0"/>
              <a:cs typeface="Arial" panose="020B0604020202020204" pitchFamily="34" charset="0"/>
            </a:rPr>
            <a:t>Достижение целей организации</a:t>
          </a:r>
          <a:endParaRPr lang="ru-RU" sz="1600" dirty="0">
            <a:latin typeface="Arial" panose="020B0604020202020204" pitchFamily="34" charset="0"/>
            <a:cs typeface="Arial" panose="020B0604020202020204" pitchFamily="34" charset="0"/>
          </a:endParaRPr>
        </a:p>
      </dgm:t>
    </dgm:pt>
    <dgm:pt modelId="{0D502082-3619-462E-B477-8737432611FB}" type="parTrans" cxnId="{D743E700-8630-436C-9295-DE2C5047D60B}">
      <dgm:prSet/>
      <dgm:spPr/>
      <dgm:t>
        <a:bodyPr/>
        <a:lstStyle/>
        <a:p>
          <a:endParaRPr lang="ru-RU"/>
        </a:p>
      </dgm:t>
    </dgm:pt>
    <dgm:pt modelId="{C08E3B7E-7F07-4FD8-A7E4-16B0C389EC71}" type="sibTrans" cxnId="{D743E700-8630-436C-9295-DE2C5047D60B}">
      <dgm:prSet/>
      <dgm:spPr/>
      <dgm:t>
        <a:bodyPr/>
        <a:lstStyle/>
        <a:p>
          <a:endParaRPr lang="ru-RU">
            <a:latin typeface="Arial" panose="020B0604020202020204" pitchFamily="34" charset="0"/>
            <a:cs typeface="Arial" panose="020B0604020202020204" pitchFamily="34" charset="0"/>
          </a:endParaRPr>
        </a:p>
      </dgm:t>
    </dgm:pt>
    <dgm:pt modelId="{F523427A-4C2C-4B6A-94DB-67B823AB6892}">
      <dgm:prSet phldrT="[Текст]" custT="1"/>
      <dgm:spPr>
        <a:solidFill>
          <a:srgbClr val="00B0F0"/>
        </a:solidFill>
      </dgm:spPr>
      <dgm:t>
        <a:bodyPr/>
        <a:lstStyle/>
        <a:p>
          <a:r>
            <a:rPr lang="ru-RU" sz="1600" dirty="0" smtClean="0">
              <a:latin typeface="Arial" panose="020B0604020202020204" pitchFamily="34" charset="0"/>
              <a:cs typeface="Arial" panose="020B0604020202020204" pitchFamily="34" charset="0"/>
            </a:rPr>
            <a:t>Побуждение работников к применению ценности безопасности на практике</a:t>
          </a:r>
          <a:endParaRPr lang="ru-RU" sz="1600" dirty="0">
            <a:latin typeface="Arial" panose="020B0604020202020204" pitchFamily="34" charset="0"/>
            <a:cs typeface="Arial" panose="020B0604020202020204" pitchFamily="34" charset="0"/>
          </a:endParaRPr>
        </a:p>
      </dgm:t>
    </dgm:pt>
    <dgm:pt modelId="{A0A3BC0D-F4DB-4A8B-ACA8-1A411E513247}" type="parTrans" cxnId="{3C65CF44-A128-4466-8E16-137774E4757E}">
      <dgm:prSet/>
      <dgm:spPr/>
      <dgm:t>
        <a:bodyPr/>
        <a:lstStyle/>
        <a:p>
          <a:endParaRPr lang="ru-RU"/>
        </a:p>
      </dgm:t>
    </dgm:pt>
    <dgm:pt modelId="{66EA74F3-E6B2-40D0-A50E-9E8C7F598E01}" type="sibTrans" cxnId="{3C65CF44-A128-4466-8E16-137774E4757E}">
      <dgm:prSet/>
      <dgm:spPr/>
      <dgm:t>
        <a:bodyPr/>
        <a:lstStyle/>
        <a:p>
          <a:endParaRPr lang="ru-RU"/>
        </a:p>
      </dgm:t>
    </dgm:pt>
    <dgm:pt modelId="{6BBDAE46-10D6-47E2-B4CA-71B81AC564B7}" type="pres">
      <dgm:prSet presAssocID="{548555D2-4972-4ADE-8F16-FB9F65349BCD}" presName="Name0" presStyleCnt="0">
        <dgm:presLayoutVars>
          <dgm:dir/>
          <dgm:resizeHandles val="exact"/>
        </dgm:presLayoutVars>
      </dgm:prSet>
      <dgm:spPr/>
    </dgm:pt>
    <dgm:pt modelId="{D50BFC1F-DE52-4A80-8347-694C529E0BED}" type="pres">
      <dgm:prSet presAssocID="{2A31041B-BEA4-4F6C-908C-2403632361A7}" presName="node" presStyleLbl="node1" presStyleIdx="0" presStyleCnt="2">
        <dgm:presLayoutVars>
          <dgm:bulletEnabled val="1"/>
        </dgm:presLayoutVars>
      </dgm:prSet>
      <dgm:spPr/>
      <dgm:t>
        <a:bodyPr/>
        <a:lstStyle/>
        <a:p>
          <a:endParaRPr lang="ru-RU"/>
        </a:p>
      </dgm:t>
    </dgm:pt>
    <dgm:pt modelId="{FF0C5356-0060-4100-B39A-1D96EDB762C9}" type="pres">
      <dgm:prSet presAssocID="{C08E3B7E-7F07-4FD8-A7E4-16B0C389EC71}" presName="sibTrans" presStyleLbl="sibTrans2D1" presStyleIdx="0" presStyleCnt="1"/>
      <dgm:spPr>
        <a:prstGeom prst="plus">
          <a:avLst/>
        </a:prstGeom>
      </dgm:spPr>
      <dgm:t>
        <a:bodyPr/>
        <a:lstStyle/>
        <a:p>
          <a:endParaRPr lang="ru-RU"/>
        </a:p>
      </dgm:t>
    </dgm:pt>
    <dgm:pt modelId="{16E87EA3-31FF-4F34-8406-40A6FE2E90FC}" type="pres">
      <dgm:prSet presAssocID="{C08E3B7E-7F07-4FD8-A7E4-16B0C389EC71}" presName="connectorText" presStyleLbl="sibTrans2D1" presStyleIdx="0" presStyleCnt="1"/>
      <dgm:spPr/>
      <dgm:t>
        <a:bodyPr/>
        <a:lstStyle/>
        <a:p>
          <a:endParaRPr lang="ru-RU"/>
        </a:p>
      </dgm:t>
    </dgm:pt>
    <dgm:pt modelId="{A1BF80DD-5102-4BB3-B1C4-3D3EEA34EF43}" type="pres">
      <dgm:prSet presAssocID="{F523427A-4C2C-4B6A-94DB-67B823AB6892}" presName="node" presStyleLbl="node1" presStyleIdx="1" presStyleCnt="2">
        <dgm:presLayoutVars>
          <dgm:bulletEnabled val="1"/>
        </dgm:presLayoutVars>
      </dgm:prSet>
      <dgm:spPr/>
      <dgm:t>
        <a:bodyPr/>
        <a:lstStyle/>
        <a:p>
          <a:endParaRPr lang="ru-RU"/>
        </a:p>
      </dgm:t>
    </dgm:pt>
  </dgm:ptLst>
  <dgm:cxnLst>
    <dgm:cxn modelId="{3C65CF44-A128-4466-8E16-137774E4757E}" srcId="{548555D2-4972-4ADE-8F16-FB9F65349BCD}" destId="{F523427A-4C2C-4B6A-94DB-67B823AB6892}" srcOrd="1" destOrd="0" parTransId="{A0A3BC0D-F4DB-4A8B-ACA8-1A411E513247}" sibTransId="{66EA74F3-E6B2-40D0-A50E-9E8C7F598E01}"/>
    <dgm:cxn modelId="{D743E700-8630-436C-9295-DE2C5047D60B}" srcId="{548555D2-4972-4ADE-8F16-FB9F65349BCD}" destId="{2A31041B-BEA4-4F6C-908C-2403632361A7}" srcOrd="0" destOrd="0" parTransId="{0D502082-3619-462E-B477-8737432611FB}" sibTransId="{C08E3B7E-7F07-4FD8-A7E4-16B0C389EC71}"/>
    <dgm:cxn modelId="{0C87EF1E-F32D-476E-8531-A9F12C9199B3}" type="presOf" srcId="{F523427A-4C2C-4B6A-94DB-67B823AB6892}" destId="{A1BF80DD-5102-4BB3-B1C4-3D3EEA34EF43}" srcOrd="0" destOrd="0" presId="urn:microsoft.com/office/officeart/2005/8/layout/process1"/>
    <dgm:cxn modelId="{67085756-82D1-4345-999B-772C461E5967}" type="presOf" srcId="{C08E3B7E-7F07-4FD8-A7E4-16B0C389EC71}" destId="{16E87EA3-31FF-4F34-8406-40A6FE2E90FC}" srcOrd="1" destOrd="0" presId="urn:microsoft.com/office/officeart/2005/8/layout/process1"/>
    <dgm:cxn modelId="{21503391-1B10-4E61-9C49-695810BE3F20}" type="presOf" srcId="{548555D2-4972-4ADE-8F16-FB9F65349BCD}" destId="{6BBDAE46-10D6-47E2-B4CA-71B81AC564B7}" srcOrd="0" destOrd="0" presId="urn:microsoft.com/office/officeart/2005/8/layout/process1"/>
    <dgm:cxn modelId="{C369A78A-F91F-4048-B668-2365628A1155}" type="presOf" srcId="{2A31041B-BEA4-4F6C-908C-2403632361A7}" destId="{D50BFC1F-DE52-4A80-8347-694C529E0BED}" srcOrd="0" destOrd="0" presId="urn:microsoft.com/office/officeart/2005/8/layout/process1"/>
    <dgm:cxn modelId="{69E4556A-F0C5-4C01-A993-D249D0A6873D}" type="presOf" srcId="{C08E3B7E-7F07-4FD8-A7E4-16B0C389EC71}" destId="{FF0C5356-0060-4100-B39A-1D96EDB762C9}" srcOrd="0" destOrd="0" presId="urn:microsoft.com/office/officeart/2005/8/layout/process1"/>
    <dgm:cxn modelId="{BAE71B6C-0146-4FDD-9BCA-04293896358B}" type="presParOf" srcId="{6BBDAE46-10D6-47E2-B4CA-71B81AC564B7}" destId="{D50BFC1F-DE52-4A80-8347-694C529E0BED}" srcOrd="0" destOrd="0" presId="urn:microsoft.com/office/officeart/2005/8/layout/process1"/>
    <dgm:cxn modelId="{C5608620-9F13-48F9-9F45-021ADB1F7BA7}" type="presParOf" srcId="{6BBDAE46-10D6-47E2-B4CA-71B81AC564B7}" destId="{FF0C5356-0060-4100-B39A-1D96EDB762C9}" srcOrd="1" destOrd="0" presId="urn:microsoft.com/office/officeart/2005/8/layout/process1"/>
    <dgm:cxn modelId="{BC32FE35-33BA-4E88-8327-735E0B13D250}" type="presParOf" srcId="{FF0C5356-0060-4100-B39A-1D96EDB762C9}" destId="{16E87EA3-31FF-4F34-8406-40A6FE2E90FC}" srcOrd="0" destOrd="0" presId="urn:microsoft.com/office/officeart/2005/8/layout/process1"/>
    <dgm:cxn modelId="{F815305D-EBAF-430F-A498-45B922FF56DF}" type="presParOf" srcId="{6BBDAE46-10D6-47E2-B4CA-71B81AC564B7}" destId="{A1BF80DD-5102-4BB3-B1C4-3D3EEA34EF43}"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CE243-CE70-4309-9DED-19E735B2458D}">
      <dsp:nvSpPr>
        <dsp:cNvPr id="0" name=""/>
        <dsp:cNvSpPr/>
      </dsp:nvSpPr>
      <dsp:spPr>
        <a:xfrm>
          <a:off x="1346628" y="49373"/>
          <a:ext cx="1083651" cy="755814"/>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latin typeface="Arial" panose="020B0604020202020204" pitchFamily="34" charset="0"/>
              <a:cs typeface="Arial" panose="020B0604020202020204" pitchFamily="34" charset="0"/>
            </a:rPr>
            <a:t>Культура для безопасности</a:t>
          </a:r>
          <a:endParaRPr lang="ru-RU" sz="1100" kern="1200" dirty="0">
            <a:latin typeface="Arial" panose="020B0604020202020204" pitchFamily="34" charset="0"/>
            <a:cs typeface="Arial" panose="020B0604020202020204" pitchFamily="34" charset="0"/>
          </a:endParaRPr>
        </a:p>
      </dsp:txBody>
      <dsp:txXfrm>
        <a:off x="1383524" y="86269"/>
        <a:ext cx="1009859" cy="682022"/>
      </dsp:txXfrm>
    </dsp:sp>
    <dsp:sp modelId="{BB350D09-160E-487B-9F48-2D2E95234889}">
      <dsp:nvSpPr>
        <dsp:cNvPr id="0" name=""/>
        <dsp:cNvSpPr/>
      </dsp:nvSpPr>
      <dsp:spPr>
        <a:xfrm>
          <a:off x="793127" y="492554"/>
          <a:ext cx="2524723" cy="2524723"/>
        </a:xfrm>
        <a:custGeom>
          <a:avLst/>
          <a:gdLst/>
          <a:ahLst/>
          <a:cxnLst/>
          <a:rect l="0" t="0" r="0" b="0"/>
          <a:pathLst>
            <a:path>
              <a:moveTo>
                <a:pt x="1916101" y="182462"/>
              </a:moveTo>
              <a:arcTo wR="1262361" hR="1262361" stAng="18071370" swAng="2817118"/>
            </a:path>
          </a:pathLst>
        </a:custGeom>
        <a:noFill/>
        <a:ln w="25400" cap="flat" cmpd="sng" algn="ctr">
          <a:solidFill>
            <a:schemeClr val="tx1"/>
          </a:solidFill>
          <a:prstDash val="solid"/>
          <a:miter lim="800000"/>
          <a:headEnd type="triangle"/>
          <a:tailEnd type="triangle"/>
        </a:ln>
        <a:effectLst/>
      </dsp:spPr>
      <dsp:style>
        <a:lnRef idx="1">
          <a:scrgbClr r="0" g="0" b="0"/>
        </a:lnRef>
        <a:fillRef idx="0">
          <a:scrgbClr r="0" g="0" b="0"/>
        </a:fillRef>
        <a:effectRef idx="0">
          <a:scrgbClr r="0" g="0" b="0"/>
        </a:effectRef>
        <a:fontRef idx="minor"/>
      </dsp:style>
    </dsp:sp>
    <dsp:sp modelId="{C5B1B505-BF20-4359-8538-E287140ABD53}">
      <dsp:nvSpPr>
        <dsp:cNvPr id="0" name=""/>
        <dsp:cNvSpPr/>
      </dsp:nvSpPr>
      <dsp:spPr>
        <a:xfrm>
          <a:off x="2694174" y="1800284"/>
          <a:ext cx="1082734" cy="755322"/>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latin typeface="Arial" panose="020B0604020202020204" pitchFamily="34" charset="0"/>
              <a:cs typeface="Arial" panose="020B0604020202020204" pitchFamily="34" charset="0"/>
            </a:rPr>
            <a:t>Система управления</a:t>
          </a:r>
          <a:endParaRPr lang="ru-RU" sz="1100" kern="1200" dirty="0">
            <a:latin typeface="Arial" panose="020B0604020202020204" pitchFamily="34" charset="0"/>
            <a:cs typeface="Arial" panose="020B0604020202020204" pitchFamily="34" charset="0"/>
          </a:endParaRPr>
        </a:p>
      </dsp:txBody>
      <dsp:txXfrm>
        <a:off x="2731046" y="1837156"/>
        <a:ext cx="1008990" cy="681578"/>
      </dsp:txXfrm>
    </dsp:sp>
    <dsp:sp modelId="{2245D2FC-772E-40A4-963C-EE308B9416E8}">
      <dsp:nvSpPr>
        <dsp:cNvPr id="0" name=""/>
        <dsp:cNvSpPr/>
      </dsp:nvSpPr>
      <dsp:spPr>
        <a:xfrm>
          <a:off x="627166" y="752118"/>
          <a:ext cx="2524723" cy="2524723"/>
        </a:xfrm>
        <a:custGeom>
          <a:avLst/>
          <a:gdLst/>
          <a:ahLst/>
          <a:cxnLst/>
          <a:rect l="0" t="0" r="0" b="0"/>
          <a:pathLst>
            <a:path>
              <a:moveTo>
                <a:pt x="2136798" y="2172811"/>
              </a:moveTo>
              <a:arcTo wR="1262361" hR="1262361" stAng="2769352" swAng="5308754"/>
            </a:path>
          </a:pathLst>
        </a:custGeom>
        <a:noFill/>
        <a:ln w="25400" cap="flat" cmpd="sng" algn="ctr">
          <a:solidFill>
            <a:schemeClr val="tx1"/>
          </a:solidFill>
          <a:prstDash val="solid"/>
          <a:miter lim="800000"/>
          <a:headEnd type="triangle"/>
          <a:tailEnd type="triangle"/>
        </a:ln>
        <a:effectLst/>
      </dsp:spPr>
      <dsp:style>
        <a:lnRef idx="1">
          <a:scrgbClr r="0" g="0" b="0"/>
        </a:lnRef>
        <a:fillRef idx="0">
          <a:scrgbClr r="0" g="0" b="0"/>
        </a:fillRef>
        <a:effectRef idx="0">
          <a:scrgbClr r="0" g="0" b="0"/>
        </a:effectRef>
        <a:fontRef idx="minor"/>
      </dsp:style>
    </dsp:sp>
    <dsp:sp modelId="{74853CF3-3FD8-4BF7-8B03-B910CB09B030}">
      <dsp:nvSpPr>
        <dsp:cNvPr id="0" name=""/>
        <dsp:cNvSpPr/>
      </dsp:nvSpPr>
      <dsp:spPr>
        <a:xfrm>
          <a:off x="0" y="1784488"/>
          <a:ext cx="1082734" cy="755322"/>
        </a:xfrm>
        <a:prstGeom prst="roundRect">
          <a:avLst/>
        </a:prstGeom>
        <a:solidFill>
          <a:schemeClr val="tx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latin typeface="Arial" panose="020B0604020202020204" pitchFamily="34" charset="0"/>
              <a:cs typeface="Arial" panose="020B0604020202020204" pitchFamily="34" charset="0"/>
            </a:rPr>
            <a:t>Лидерство для безопасности</a:t>
          </a:r>
          <a:endParaRPr lang="ru-RU" sz="1100" kern="1200" dirty="0">
            <a:latin typeface="Arial" panose="020B0604020202020204" pitchFamily="34" charset="0"/>
            <a:cs typeface="Arial" panose="020B0604020202020204" pitchFamily="34" charset="0"/>
          </a:endParaRPr>
        </a:p>
      </dsp:txBody>
      <dsp:txXfrm>
        <a:off x="36872" y="1821360"/>
        <a:ext cx="1008990" cy="681578"/>
      </dsp:txXfrm>
    </dsp:sp>
    <dsp:sp modelId="{D7B0F862-DD3A-4860-8F77-33739DD3C93E}">
      <dsp:nvSpPr>
        <dsp:cNvPr id="0" name=""/>
        <dsp:cNvSpPr/>
      </dsp:nvSpPr>
      <dsp:spPr>
        <a:xfrm>
          <a:off x="463674" y="491109"/>
          <a:ext cx="2524723" cy="2524723"/>
        </a:xfrm>
        <a:custGeom>
          <a:avLst/>
          <a:gdLst/>
          <a:ahLst/>
          <a:cxnLst/>
          <a:rect l="0" t="0" r="0" b="0"/>
          <a:pathLst>
            <a:path>
              <a:moveTo>
                <a:pt x="29312" y="991904"/>
              </a:moveTo>
              <a:arcTo wR="1262361" hR="1262361" stAng="11542282" swAng="2781505"/>
            </a:path>
          </a:pathLst>
        </a:custGeom>
        <a:noFill/>
        <a:ln w="25400" cap="flat" cmpd="sng" algn="ctr">
          <a:solidFill>
            <a:schemeClr val="tx1"/>
          </a:solidFill>
          <a:prstDash val="solid"/>
          <a:miter lim="800000"/>
          <a:headEnd type="triangle"/>
          <a:tailEnd type="triangle"/>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BFC1F-DE52-4A80-8347-694C529E0BED}">
      <dsp:nvSpPr>
        <dsp:cNvPr id="0" name=""/>
        <dsp:cNvSpPr/>
      </dsp:nvSpPr>
      <dsp:spPr>
        <a:xfrm>
          <a:off x="1105" y="123344"/>
          <a:ext cx="2356516" cy="1413909"/>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Arial" panose="020B0604020202020204" pitchFamily="34" charset="0"/>
              <a:cs typeface="Arial" panose="020B0604020202020204" pitchFamily="34" charset="0"/>
            </a:rPr>
            <a:t>Достижение целей организации</a:t>
          </a:r>
          <a:endParaRPr lang="ru-RU" sz="1600" kern="1200" dirty="0">
            <a:latin typeface="Arial" panose="020B0604020202020204" pitchFamily="34" charset="0"/>
            <a:cs typeface="Arial" panose="020B0604020202020204" pitchFamily="34" charset="0"/>
          </a:endParaRPr>
        </a:p>
      </dsp:txBody>
      <dsp:txXfrm>
        <a:off x="42517" y="164756"/>
        <a:ext cx="2273692" cy="1331085"/>
      </dsp:txXfrm>
    </dsp:sp>
    <dsp:sp modelId="{FF0C5356-0060-4100-B39A-1D96EDB762C9}">
      <dsp:nvSpPr>
        <dsp:cNvPr id="0" name=""/>
        <dsp:cNvSpPr/>
      </dsp:nvSpPr>
      <dsp:spPr>
        <a:xfrm>
          <a:off x="2593273" y="538091"/>
          <a:ext cx="499581" cy="584416"/>
        </a:xfrm>
        <a:prstGeom prst="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ru-RU" sz="2600" kern="1200">
            <a:latin typeface="Arial" panose="020B0604020202020204" pitchFamily="34" charset="0"/>
            <a:cs typeface="Arial" panose="020B0604020202020204" pitchFamily="34" charset="0"/>
          </a:endParaRPr>
        </a:p>
      </dsp:txBody>
      <dsp:txXfrm>
        <a:off x="2593273" y="654974"/>
        <a:ext cx="349707" cy="350650"/>
      </dsp:txXfrm>
    </dsp:sp>
    <dsp:sp modelId="{A1BF80DD-5102-4BB3-B1C4-3D3EEA34EF43}">
      <dsp:nvSpPr>
        <dsp:cNvPr id="0" name=""/>
        <dsp:cNvSpPr/>
      </dsp:nvSpPr>
      <dsp:spPr>
        <a:xfrm>
          <a:off x="3300228" y="123344"/>
          <a:ext cx="2356516" cy="1413909"/>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latin typeface="Arial" panose="020B0604020202020204" pitchFamily="34" charset="0"/>
              <a:cs typeface="Arial" panose="020B0604020202020204" pitchFamily="34" charset="0"/>
            </a:rPr>
            <a:t>Побуждение работников к применению ценности безопасности на практике</a:t>
          </a:r>
          <a:endParaRPr lang="ru-RU" sz="1600" kern="1200" dirty="0">
            <a:latin typeface="Arial" panose="020B0604020202020204" pitchFamily="34" charset="0"/>
            <a:cs typeface="Arial" panose="020B0604020202020204" pitchFamily="34" charset="0"/>
          </a:endParaRPr>
        </a:p>
      </dsp:txBody>
      <dsp:txXfrm>
        <a:off x="3341640" y="164756"/>
        <a:ext cx="2273692" cy="1331085"/>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86DCCD-FB14-4FA8-B1C2-D065E82645DF}" type="datetimeFigureOut">
              <a:rPr lang="ru-RU" smtClean="0"/>
              <a:pPr/>
              <a:t>22.11.2024</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08D96E1-DF61-4A53-9932-3DFD8899BB97}" type="slidenum">
              <a:rPr lang="ru-RU" smtClean="0"/>
              <a:pPr/>
              <a:t>‹#›</a:t>
            </a:fld>
            <a:endParaRPr lang="ru-RU"/>
          </a:p>
        </p:txBody>
      </p:sp>
    </p:spTree>
    <p:extLst>
      <p:ext uri="{BB962C8B-B14F-4D97-AF65-F5344CB8AC3E}">
        <p14:creationId xmlns:p14="http://schemas.microsoft.com/office/powerpoint/2010/main" val="21105484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084D8A-822D-488E-8D1C-8C90CBE022BE}" type="datetimeFigureOut">
              <a:rPr lang="ru-RU" smtClean="0"/>
              <a:pPr/>
              <a:t>22.11.2024</a:t>
            </a:fld>
            <a:endParaRPr lang="ru-RU"/>
          </a:p>
        </p:txBody>
      </p:sp>
      <p:sp>
        <p:nvSpPr>
          <p:cNvPr id="4" name="Образ слайда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F70B7F-3432-4DBE-B821-B38A127FB2DF}" type="slidenum">
              <a:rPr lang="ru-RU" smtClean="0"/>
              <a:pPr/>
              <a:t>‹#›</a:t>
            </a:fld>
            <a:endParaRPr lang="ru-RU"/>
          </a:p>
        </p:txBody>
      </p:sp>
    </p:spTree>
    <p:extLst>
      <p:ext uri="{BB962C8B-B14F-4D97-AF65-F5344CB8AC3E}">
        <p14:creationId xmlns:p14="http://schemas.microsoft.com/office/powerpoint/2010/main" val="189920220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r>
              <a:rPr lang="ru-RU" dirty="0" smtClean="0"/>
              <a:t>Уважаемый слушатель, добро пожаловать на учебный курс «Культура безопасности в проектировании. Лидерство руководителей». Конечной целью обучения по данному курсу является формирование,</a:t>
            </a:r>
            <a:r>
              <a:rPr lang="ru-RU" baseline="0" dirty="0" smtClean="0"/>
              <a:t> поддержание и развитие культуры безопасности</a:t>
            </a:r>
            <a:r>
              <a:rPr lang="ru-RU" dirty="0" smtClean="0"/>
              <a:t>. Промежуточные цели обучения представлены на экране. Прохождение курса займет у Вас не более 30 минут</a:t>
            </a:r>
          </a:p>
        </p:txBody>
      </p:sp>
    </p:spTree>
    <p:extLst>
      <p:ext uri="{BB962C8B-B14F-4D97-AF65-F5344CB8AC3E}">
        <p14:creationId xmlns:p14="http://schemas.microsoft.com/office/powerpoint/2010/main" val="867169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pPr marL="0" indent="0" eaLnBrk="1" hangingPunct="1">
              <a:spcBef>
                <a:spcPct val="0"/>
              </a:spcBef>
              <a:buFont typeface="Wingdings" panose="05000000000000000000" pitchFamily="2" charset="2"/>
              <a:buNone/>
              <a:defRPr/>
            </a:pPr>
            <a:r>
              <a:rPr lang="ru-RU" altLang="ru-RU" sz="1200" b="0" dirty="0" smtClean="0">
                <a:solidFill>
                  <a:schemeClr val="tx1">
                    <a:lumMod val="85000"/>
                    <a:lumOff val="15000"/>
                  </a:schemeClr>
                </a:solidFill>
                <a:latin typeface="Arial" charset="0"/>
                <a:cs typeface="Arial" charset="0"/>
              </a:rPr>
              <a:t>Существенное отличие</a:t>
            </a:r>
            <a:r>
              <a:rPr lang="ru-RU" altLang="ru-RU" sz="1200" b="0" baseline="0" dirty="0" smtClean="0">
                <a:solidFill>
                  <a:schemeClr val="tx1">
                    <a:lumMod val="85000"/>
                    <a:lumOff val="15000"/>
                  </a:schemeClr>
                </a:solidFill>
                <a:latin typeface="Arial" charset="0"/>
                <a:cs typeface="Arial" charset="0"/>
              </a:rPr>
              <a:t> между руководством и лидерством в том, что р</a:t>
            </a:r>
            <a:r>
              <a:rPr lang="ru-RU" altLang="ru-RU" sz="1200" b="0" dirty="0" smtClean="0">
                <a:solidFill>
                  <a:schemeClr val="tx1">
                    <a:lumMod val="85000"/>
                    <a:lumOff val="15000"/>
                  </a:schemeClr>
                </a:solidFill>
                <a:latin typeface="Arial" charset="0"/>
                <a:cs typeface="Arial" charset="0"/>
              </a:rPr>
              <a:t>уководство работает с эффективностью процессов, а лидерство, наоборот, касается индивидуальности – почему мы здесь, что представляет собой наш путь, как должна выглядеть наша цель, в чем заключаются наша миссия и задачи. Именно на этом этапе начинается работа с ценностями и установками персонала, которая обязательно должна</a:t>
            </a:r>
            <a:r>
              <a:rPr lang="ru-RU" altLang="ru-RU" sz="1200" b="0" baseline="0" dirty="0" smtClean="0">
                <a:solidFill>
                  <a:schemeClr val="tx1">
                    <a:lumMod val="85000"/>
                    <a:lumOff val="15000"/>
                  </a:schemeClr>
                </a:solidFill>
                <a:latin typeface="Arial" charset="0"/>
                <a:cs typeface="Arial" charset="0"/>
              </a:rPr>
              <a:t> быть продолжена путем планирования деятельности, обеспечения ресурсами и контроля выполнения работ при неукоснительном соблюдении требований безопасности. Руководитель оценивает показатели эффективности. Лидер стимулирует персонал к применению ценности безопасности на практике непрерывно на протяжении всего процесса работ.</a:t>
            </a:r>
            <a:endParaRPr lang="ru-RU" altLang="ru-RU" sz="1200" b="0" dirty="0" smtClean="0">
              <a:solidFill>
                <a:schemeClr val="tx1">
                  <a:lumMod val="85000"/>
                  <a:lumOff val="15000"/>
                </a:schemeClr>
              </a:solidFill>
              <a:latin typeface="Arial" charset="0"/>
              <a:cs typeface="Arial" charset="0"/>
            </a:endParaRPr>
          </a:p>
          <a:p>
            <a:endParaRPr lang="ru-RU" dirty="0"/>
          </a:p>
        </p:txBody>
      </p:sp>
    </p:spTree>
    <p:extLst>
      <p:ext uri="{BB962C8B-B14F-4D97-AF65-F5344CB8AC3E}">
        <p14:creationId xmlns:p14="http://schemas.microsoft.com/office/powerpoint/2010/main" val="3791541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r>
              <a:rPr lang="ru-RU" dirty="0" smtClean="0"/>
              <a:t>Личный пример способствует вовлеченности персонала в повышение культуры безопасности, что подразумевает такое психологическое состояние работников,</a:t>
            </a:r>
          </a:p>
          <a:p>
            <a:r>
              <a:rPr lang="ru-RU" dirty="0" smtClean="0"/>
              <a:t>при котором они искренне заинтересованы в развитии культуры безопасности и готовы вкладывать свои силы и время в общее дело.</a:t>
            </a:r>
            <a:r>
              <a:rPr lang="ru-RU" baseline="0" dirty="0" smtClean="0"/>
              <a:t> Это</a:t>
            </a:r>
            <a:r>
              <a:rPr lang="ru-RU" dirty="0" smtClean="0"/>
              <a:t> проявляется в инициативности,</a:t>
            </a:r>
          </a:p>
          <a:p>
            <a:r>
              <a:rPr lang="ru-RU" dirty="0" smtClean="0"/>
              <a:t>энтузиазме, желании активно участвовать в жизни коллектива, разработке предложений по улучшению, участии</a:t>
            </a:r>
            <a:r>
              <a:rPr lang="ru-RU" baseline="0" dirty="0" smtClean="0"/>
              <a:t> в коллективном </a:t>
            </a:r>
            <a:r>
              <a:rPr lang="ru-RU" dirty="0" smtClean="0"/>
              <a:t>принятии решений. Для</a:t>
            </a:r>
            <a:r>
              <a:rPr lang="ru-RU" baseline="0" dirty="0" smtClean="0"/>
              <a:t> получения такого результата руководителю рекомендуется использовать различные пути и способы влияния на групповые ценности и нормы подчиненного персонала.</a:t>
            </a:r>
            <a:endParaRPr lang="ru-RU" dirty="0" smtClean="0"/>
          </a:p>
          <a:p>
            <a:endParaRPr lang="ru-RU" dirty="0"/>
          </a:p>
        </p:txBody>
      </p:sp>
    </p:spTree>
    <p:extLst>
      <p:ext uri="{BB962C8B-B14F-4D97-AF65-F5344CB8AC3E}">
        <p14:creationId xmlns:p14="http://schemas.microsoft.com/office/powerpoint/2010/main" val="4062362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r>
              <a:rPr lang="ru-RU" dirty="0" smtClean="0"/>
              <a:t>Мы предлагаем</a:t>
            </a:r>
            <a:r>
              <a:rPr lang="ru-RU" baseline="0" dirty="0" smtClean="0"/>
              <a:t> Вам потренироваться в применении лидерской позиции. </a:t>
            </a:r>
          </a:p>
          <a:p>
            <a:r>
              <a:rPr lang="ru-RU" dirty="0" smtClean="0"/>
              <a:t>Предложите выход из описанной ситуации</a:t>
            </a:r>
            <a:r>
              <a:rPr lang="ru-RU" baseline="0" dirty="0" smtClean="0"/>
              <a:t> с точки зрения лидерства для обеспечения безопасности. Количество попыток выбрать ответ не ограничено.</a:t>
            </a:r>
            <a:endParaRPr lang="ru-RU" dirty="0"/>
          </a:p>
        </p:txBody>
      </p:sp>
    </p:spTree>
    <p:extLst>
      <p:ext uri="{BB962C8B-B14F-4D97-AF65-F5344CB8AC3E}">
        <p14:creationId xmlns:p14="http://schemas.microsoft.com/office/powerpoint/2010/main" val="1749091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r>
              <a:rPr lang="ru-RU" dirty="0" smtClean="0"/>
              <a:t>Все руководители должны демонстрировать стремление предотвращать нарушения в работе и ошибки. Поэтому они направляют действия отдельных работников и всей организации на достижение высокого уровня безопасности и эффективности деятельности. </a:t>
            </a:r>
          </a:p>
          <a:p>
            <a:r>
              <a:rPr lang="ru-RU" dirty="0" smtClean="0"/>
              <a:t>По каким признакам руководитель может определить, что в организации сформирована культура самообучения?</a:t>
            </a:r>
            <a:r>
              <a:rPr lang="ru-RU" baseline="0" dirty="0" smtClean="0"/>
              <a:t> Данные признаки проявляются на уровне отдельного работника и на уровне организации. Самое главное – чтобы процесс анализа допущенных ошибок и событий не заканчивалось разработкой корректирующих мероприятий. Для того, чтобы события не повторялись, должны внедряться предупреждающие действия, рассчитанные на контекст произошедшей ситуации.</a:t>
            </a:r>
            <a:endParaRPr lang="ru-RU" dirty="0" smtClean="0"/>
          </a:p>
          <a:p>
            <a:endParaRPr lang="ru-RU" dirty="0"/>
          </a:p>
        </p:txBody>
      </p:sp>
    </p:spTree>
    <p:extLst>
      <p:ext uri="{BB962C8B-B14F-4D97-AF65-F5344CB8AC3E}">
        <p14:creationId xmlns:p14="http://schemas.microsoft.com/office/powerpoint/2010/main" val="471470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r>
              <a:rPr lang="ru-RU" dirty="0" smtClean="0"/>
              <a:t>Предлагаем Вам воспользоват</a:t>
            </a:r>
            <a:r>
              <a:rPr lang="ru-RU" baseline="0" dirty="0" smtClean="0"/>
              <a:t>ься Вашим опытом и предложить вариант ответа на задачу, которая возникла в деятельности линейного руководителя одного из предприятий отрасли. Прочитайте задание и выберите один вариант ответа, который покажется Вам подходящим в данной ситуации. Количество попыток не ограничено.</a:t>
            </a:r>
            <a:endParaRPr lang="ru-RU" dirty="0" smtClean="0"/>
          </a:p>
          <a:p>
            <a:endParaRPr lang="ru-RU" dirty="0"/>
          </a:p>
        </p:txBody>
      </p:sp>
    </p:spTree>
    <p:extLst>
      <p:ext uri="{BB962C8B-B14F-4D97-AF65-F5344CB8AC3E}">
        <p14:creationId xmlns:p14="http://schemas.microsoft.com/office/powerpoint/2010/main" val="2167574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Если цель деятельности для работников бессмысленна, происходит рассеивание ответственности. Но если в результате целенаправленных действий лидера-руководителя отношение работников к деятельности является осмысленным и ответственность разделена, а коллектив является сплоченным — результат растёт. Для</a:t>
            </a:r>
            <a:r>
              <a:rPr lang="ru-RU" baseline="0" dirty="0" smtClean="0"/>
              <a:t> того, чтобы повысить осознанность работников по отношению к вопросам безопасности, руководителю важно разъяснять основы принятых решений в области безопасности, подчеркивая их системность, обоснованность, взвешенность и долгосрочную перспективу. Это позволит повлиять на установки и мнения персонала.</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i="1" kern="1200" dirty="0" smtClean="0">
                <a:solidFill>
                  <a:schemeClr val="tx1"/>
                </a:solidFill>
                <a:effectLst/>
                <a:latin typeface="+mn-lt"/>
                <a:ea typeface="+mn-ea"/>
                <a:cs typeface="+mn-cs"/>
              </a:rPr>
              <a:t>При любой работе, в любом проекте такие показатели как экономическая эффективность, скорость выполнения, являются второстепенными по отношению к безопасности. Их достижение рассматривается только при безоговорочном обеспечении безопасности.</a:t>
            </a:r>
            <a:endParaRPr lang="ru-R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p:txBody>
      </p:sp>
    </p:spTree>
    <p:extLst>
      <p:ext uri="{BB962C8B-B14F-4D97-AF65-F5344CB8AC3E}">
        <p14:creationId xmlns:p14="http://schemas.microsoft.com/office/powerpoint/2010/main" val="2203812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r>
              <a:rPr lang="ru-RU" dirty="0" smtClean="0"/>
              <a:t>Мы предлагаем</a:t>
            </a:r>
            <a:r>
              <a:rPr lang="ru-RU" baseline="0" dirty="0" smtClean="0"/>
              <a:t> Вам потренироваться. Верно ли соотнесены описания с инструментами лидерства?. Количество попыток не ограничено.</a:t>
            </a:r>
          </a:p>
          <a:p>
            <a:endParaRPr lang="ru-RU" baseline="0" dirty="0" smtClean="0"/>
          </a:p>
          <a:p>
            <a:r>
              <a:rPr lang="ru-RU" baseline="0" dirty="0" smtClean="0"/>
              <a:t>Правильные ответы:</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rgbClr val="002060"/>
                </a:solidFill>
                <a:latin typeface="Arial" panose="020B0604020202020204" pitchFamily="34" charset="0"/>
                <a:cs typeface="Arial" panose="020B0604020202020204" pitchFamily="34" charset="0"/>
              </a:rPr>
              <a:t>Что-то объявляется правильным, что-то неправильным. При этом, как правило, слова подкрепляются ссылкой на авторитеты, статистику и т.д. – </a:t>
            </a:r>
            <a:r>
              <a:rPr lang="ru-RU" sz="1200" b="1" dirty="0" smtClean="0">
                <a:solidFill>
                  <a:srgbClr val="002060"/>
                </a:solidFill>
                <a:latin typeface="Arial" panose="020B0604020202020204" pitchFamily="34" charset="0"/>
                <a:cs typeface="Arial" panose="020B0604020202020204" pitchFamily="34" charset="0"/>
              </a:rPr>
              <a:t>Декларирование</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rgbClr val="002060"/>
                </a:solidFill>
                <a:latin typeface="Arial" panose="020B0604020202020204" pitchFamily="34" charset="0"/>
                <a:cs typeface="Arial" panose="020B0604020202020204" pitchFamily="34" charset="0"/>
              </a:rPr>
              <a:t>Руководитель поступает в соответствии со своими убеждениями для того, чтобы персонал учился на его опыте и пользовался его примером. – </a:t>
            </a:r>
            <a:r>
              <a:rPr lang="ru-RU" sz="1200" b="1" dirty="0" smtClean="0">
                <a:solidFill>
                  <a:srgbClr val="002060"/>
                </a:solidFill>
                <a:latin typeface="Arial" panose="020B0604020202020204" pitchFamily="34" charset="0"/>
                <a:cs typeface="Arial" panose="020B0604020202020204" pitchFamily="34" charset="0"/>
              </a:rPr>
              <a:t>Личный пример</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rgbClr val="002060"/>
                </a:solidFill>
                <a:latin typeface="Arial" panose="020B0604020202020204" pitchFamily="34" charset="0"/>
                <a:cs typeface="Arial" panose="020B0604020202020204" pitchFamily="34" charset="0"/>
              </a:rPr>
              <a:t>Работникам помогают в выборе тех ценностей, которые соответствуют целям организации, обращая внимание на их пользу и адекватность. Такие ценности нередко становятся личными, имеют последовательный и стойкий характер. – </a:t>
            </a:r>
            <a:r>
              <a:rPr lang="ru-RU" sz="1200" b="1" dirty="0" smtClean="0">
                <a:solidFill>
                  <a:srgbClr val="002060"/>
                </a:solidFill>
                <a:latin typeface="Arial" panose="020B0604020202020204" pitchFamily="34" charset="0"/>
                <a:cs typeface="Arial" panose="020B0604020202020204" pitchFamily="34" charset="0"/>
              </a:rPr>
              <a:t>Помощь в прояснении ценностей</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smtClean="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b="0" dirty="0" smtClean="0">
              <a:solidFill>
                <a:srgbClr val="002060"/>
              </a:solidFill>
              <a:latin typeface="Arial" panose="020B060402020202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1578515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Уважаемый слушатель! Вы приступаете ко второй теме обучения: «</a:t>
            </a:r>
            <a:r>
              <a:rPr kumimoji="0" lang="ru-RU" sz="1200" b="0" i="0" u="none" strike="noStrike" kern="1200" cap="none" spc="0" normalizeH="0" baseline="0" noProof="0" dirty="0" smtClean="0">
                <a:ln>
                  <a:noFill/>
                </a:ln>
                <a:solidFill>
                  <a:srgbClr val="333333"/>
                </a:solidFill>
                <a:effectLst/>
                <a:uLnTx/>
                <a:uFillTx/>
                <a:latin typeface="Arial" pitchFamily="34" charset="0"/>
                <a:ea typeface="Rosatom Light" pitchFamily="34" charset="-52"/>
                <a:cs typeface="Arial" pitchFamily="34" charset="0"/>
              </a:rPr>
              <a:t>Роль лидерства в обеспечении безопасности. Критерии лидерства в вопросах формирования</a:t>
            </a:r>
            <a:r>
              <a:rPr kumimoji="0" lang="ru-RU" sz="1200" b="0" i="0" u="none" strike="noStrike" kern="1200" cap="none" spc="0" normalizeH="0" noProof="0" dirty="0" smtClean="0">
                <a:ln>
                  <a:noFill/>
                </a:ln>
                <a:solidFill>
                  <a:srgbClr val="333333"/>
                </a:solidFill>
                <a:effectLst/>
                <a:uLnTx/>
                <a:uFillTx/>
                <a:latin typeface="Arial" pitchFamily="34" charset="0"/>
                <a:ea typeface="Rosatom Light" pitchFamily="34" charset="-52"/>
                <a:cs typeface="Arial" pitchFamily="34" charset="0"/>
              </a:rPr>
              <a:t> культуры безопасности»</a:t>
            </a:r>
            <a:endParaRPr lang="ru-RU" b="0" dirty="0"/>
          </a:p>
        </p:txBody>
      </p:sp>
    </p:spTree>
    <p:extLst>
      <p:ext uri="{BB962C8B-B14F-4D97-AF65-F5344CB8AC3E}">
        <p14:creationId xmlns:p14="http://schemas.microsoft.com/office/powerpoint/2010/main" val="390570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dirty="0" smtClean="0"/>
              <a:t>В настоящее время в атомной отрасли </a:t>
            </a:r>
            <a:r>
              <a:rPr lang="ru-RU" sz="1200" b="0" dirty="0" smtClean="0">
                <a:solidFill>
                  <a:srgbClr val="002060"/>
                </a:solidFill>
                <a:latin typeface="Arial" panose="020B0604020202020204" pitchFamily="34" charset="0"/>
                <a:cs typeface="Arial" panose="020B0604020202020204" pitchFamily="34" charset="0"/>
              </a:rPr>
              <a:t>лидерство рассматривается как определенная модель поведения. Например, в атомной энергетике</a:t>
            </a:r>
            <a:r>
              <a:rPr lang="ru-RU" sz="1200" b="0" baseline="0" dirty="0" smtClean="0">
                <a:solidFill>
                  <a:srgbClr val="002060"/>
                </a:solidFill>
                <a:latin typeface="Arial" panose="020B0604020202020204" pitchFamily="34" charset="0"/>
                <a:cs typeface="Arial" panose="020B0604020202020204" pitchFamily="34" charset="0"/>
              </a:rPr>
              <a:t> лидерство определено в документе ВАО АЭС «Характеристики эффективности руководителей-лидеров».</a:t>
            </a:r>
            <a:endParaRPr lang="ru-RU" sz="1200" b="0" dirty="0" smtClean="0">
              <a:solidFill>
                <a:srgbClr val="002060"/>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200" b="0" dirty="0" smtClean="0">
                <a:solidFill>
                  <a:srgbClr val="1F497D"/>
                </a:solidFill>
                <a:latin typeface="Arial" panose="020B0604020202020204" pitchFamily="34" charset="0"/>
                <a:cs typeface="Arial" panose="020B0604020202020204" pitchFamily="34" charset="0"/>
              </a:rPr>
              <a:t>Модель, в классическом определении,</a:t>
            </a:r>
            <a:r>
              <a:rPr lang="ru-RU" sz="1200" b="0" dirty="0" smtClean="0">
                <a:solidFill>
                  <a:srgbClr val="0070BA"/>
                </a:solidFill>
                <a:latin typeface="Arial" panose="020B0604020202020204" pitchFamily="34" charset="0"/>
                <a:cs typeface="Arial" panose="020B0604020202020204" pitchFamily="34" charset="0"/>
              </a:rPr>
              <a:t> это то, что служит образцом для подражания.</a:t>
            </a:r>
          </a:p>
          <a:p>
            <a:pPr marL="0" marR="0" lvl="0" indent="0" algn="just" defTabSz="914400" rtl="0" eaLnBrk="1" fontAlgn="auto" latinLnBrk="0" hangingPunct="1">
              <a:lnSpc>
                <a:spcPct val="100000"/>
              </a:lnSpc>
              <a:spcBef>
                <a:spcPts val="0"/>
              </a:spcBef>
              <a:spcAft>
                <a:spcPts val="0"/>
              </a:spcAft>
              <a:buClrTx/>
              <a:buSzTx/>
              <a:buFontTx/>
              <a:buNone/>
              <a:tabLst/>
              <a:defRPr/>
            </a:pPr>
            <a:r>
              <a:rPr lang="ru-RU" sz="1200" b="0" dirty="0" smtClean="0">
                <a:solidFill>
                  <a:srgbClr val="002060"/>
                </a:solidFill>
                <a:latin typeface="Arial" panose="020B0604020202020204" pitchFamily="34" charset="0"/>
                <a:cs typeface="Arial" panose="020B0604020202020204" pitchFamily="34" charset="0"/>
              </a:rPr>
              <a:t>Согласно существующему в отрасли подходу лидер проявляет инициативу, вдохновляет собственным примером, осуществляет </a:t>
            </a:r>
            <a:r>
              <a:rPr lang="ru-RU" sz="1200" b="0" dirty="0" err="1" smtClean="0">
                <a:solidFill>
                  <a:srgbClr val="002060"/>
                </a:solidFill>
                <a:latin typeface="Arial" panose="020B0604020202020204" pitchFamily="34" charset="0"/>
                <a:cs typeface="Arial" panose="020B0604020202020204" pitchFamily="34" charset="0"/>
              </a:rPr>
              <a:t>коучинг</a:t>
            </a:r>
            <a:r>
              <a:rPr lang="ru-RU" sz="1200" b="0" dirty="0" smtClean="0">
                <a:solidFill>
                  <a:srgbClr val="002060"/>
                </a:solidFill>
                <a:latin typeface="Arial" panose="020B0604020202020204" pitchFamily="34" charset="0"/>
                <a:cs typeface="Arial" panose="020B0604020202020204" pitchFamily="34" charset="0"/>
              </a:rPr>
              <a:t>, влияет на поведение других с целью достижения стандартов отрасли.</a:t>
            </a:r>
          </a:p>
        </p:txBody>
      </p:sp>
    </p:spTree>
    <p:extLst>
      <p:ext uri="{BB962C8B-B14F-4D97-AF65-F5344CB8AC3E}">
        <p14:creationId xmlns:p14="http://schemas.microsoft.com/office/powerpoint/2010/main" val="2056140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latin typeface="Arial" panose="020B0604020202020204" pitchFamily="34" charset="0"/>
                <a:cs typeface="Arial" panose="020B0604020202020204" pitchFamily="34" charset="0"/>
              </a:rPr>
              <a:t>Эксперты выделяют ряд признаков, по которым отличается поведение лидера в обеспечении безопасности.</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latin typeface="Arial" panose="020B0604020202020204" pitchFamily="34" charset="0"/>
                <a:cs typeface="Arial" panose="020B0604020202020204" pitchFamily="34" charset="0"/>
              </a:rPr>
              <a:t>В </a:t>
            </a:r>
            <a:r>
              <a:rPr lang="ru-RU" b="0" dirty="0" smtClean="0">
                <a:latin typeface="Arial" panose="020B0604020202020204" pitchFamily="34" charset="0"/>
                <a:cs typeface="Arial" panose="020B0604020202020204" pitchFamily="34" charset="0"/>
              </a:rPr>
              <a:t>первую очередь – это г</a:t>
            </a:r>
            <a:r>
              <a:rPr lang="ru-RU" altLang="ru-RU" b="0" dirty="0" smtClean="0">
                <a:solidFill>
                  <a:srgbClr val="002060"/>
                </a:solidFill>
                <a:latin typeface="Arial" pitchFamily="34" charset="0"/>
                <a:cs typeface="Arial" pitchFamily="34" charset="0"/>
              </a:rPr>
              <a:t>отовность брать на себя ответственность и вести за собой,</a:t>
            </a:r>
            <a:r>
              <a:rPr lang="ru-RU" altLang="ru-RU" b="0" baseline="0" dirty="0" smtClean="0">
                <a:solidFill>
                  <a:srgbClr val="002060"/>
                </a:solidFill>
                <a:latin typeface="Arial" pitchFamily="34" charset="0"/>
                <a:cs typeface="Arial" pitchFamily="34" charset="0"/>
              </a:rPr>
              <a:t> вдохновлять личным примером.</a:t>
            </a:r>
            <a:endParaRPr lang="ru-RU" altLang="ru-RU" b="0" dirty="0" smtClean="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dirty="0" smtClean="0">
                <a:solidFill>
                  <a:srgbClr val="002060"/>
                </a:solidFill>
                <a:effectLst/>
                <a:latin typeface="Arial" panose="020B0604020202020204" pitchFamily="34" charset="0"/>
                <a:cs typeface="Arial" panose="020B0604020202020204" pitchFamily="34" charset="0"/>
              </a:rPr>
              <a:t>Во-вторых, лидерство требует </a:t>
            </a:r>
            <a:r>
              <a:rPr lang="ru-RU" sz="1200" b="0" i="0" u="none" strike="noStrike" kern="1200" dirty="0" err="1" smtClean="0">
                <a:solidFill>
                  <a:srgbClr val="002060"/>
                </a:solidFill>
                <a:effectLst/>
                <a:latin typeface="Arial" panose="020B0604020202020204" pitchFamily="34" charset="0"/>
                <a:cs typeface="Arial" panose="020B0604020202020204" pitchFamily="34" charset="0"/>
              </a:rPr>
              <a:t>п</a:t>
            </a:r>
            <a:r>
              <a:rPr lang="ru-RU" altLang="ru-RU" b="0" dirty="0" err="1" smtClean="0">
                <a:solidFill>
                  <a:srgbClr val="002060"/>
                </a:solidFill>
                <a:latin typeface="Arial" pitchFamily="34" charset="0"/>
                <a:cs typeface="Arial" pitchFamily="34" charset="0"/>
              </a:rPr>
              <a:t>роактивного</a:t>
            </a:r>
            <a:r>
              <a:rPr lang="ru-RU" altLang="ru-RU" b="0" dirty="0" smtClean="0">
                <a:solidFill>
                  <a:srgbClr val="002060"/>
                </a:solidFill>
                <a:latin typeface="Arial" pitchFamily="34" charset="0"/>
                <a:cs typeface="Arial" pitchFamily="34" charset="0"/>
              </a:rPr>
              <a:t> подхода.</a:t>
            </a:r>
            <a:r>
              <a:rPr lang="ru-RU" altLang="ru-RU" b="0" baseline="0" dirty="0" smtClean="0">
                <a:solidFill>
                  <a:srgbClr val="002060"/>
                </a:solidFill>
                <a:latin typeface="Arial" pitchFamily="34" charset="0"/>
                <a:cs typeface="Arial" pitchFamily="34" charset="0"/>
              </a:rPr>
              <a:t> Такой подход рассматривается как неравнодушие, </a:t>
            </a:r>
            <a:r>
              <a:rPr lang="ru-RU" altLang="ru-RU" b="0" dirty="0" smtClean="0">
                <a:solidFill>
                  <a:srgbClr val="002060"/>
                </a:solidFill>
                <a:latin typeface="Arial" pitchFamily="34" charset="0"/>
                <a:cs typeface="Arial" pitchFamily="34" charset="0"/>
              </a:rPr>
              <a:t>проявление инициативы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altLang="ru-RU" b="0" dirty="0" smtClean="0">
                <a:solidFill>
                  <a:srgbClr val="002060"/>
                </a:solidFill>
                <a:latin typeface="Arial" pitchFamily="34" charset="0"/>
                <a:cs typeface="Arial" pitchFamily="34" charset="0"/>
              </a:rPr>
              <a:t>для </a:t>
            </a:r>
            <a:r>
              <a:rPr lang="ru-RU" sz="1200" b="0" kern="1200" dirty="0" smtClean="0">
                <a:solidFill>
                  <a:schemeClr val="tx1"/>
                </a:solidFill>
                <a:latin typeface="+mn-lt"/>
                <a:ea typeface="+mn-ea"/>
                <a:cs typeface="+mn-cs"/>
              </a:rPr>
              <a:t>изменений в окружающем мире  </a:t>
            </a:r>
            <a:r>
              <a:rPr lang="ru-RU" sz="1200" kern="1200" dirty="0" smtClean="0">
                <a:solidFill>
                  <a:schemeClr val="tx1"/>
                </a:solidFill>
                <a:latin typeface="+mn-lt"/>
                <a:ea typeface="+mn-ea"/>
                <a:cs typeface="+mn-cs"/>
              </a:rPr>
              <a:t>в соответствии с целями </a:t>
            </a:r>
            <a:r>
              <a:rPr lang="ru-RU" dirty="0" smtClean="0">
                <a:latin typeface="Arial" panose="020B0604020202020204" pitchFamily="34" charset="0"/>
                <a:cs typeface="Arial" panose="020B0604020202020204" pitchFamily="34" charset="0"/>
              </a:rPr>
              <a:t>культуры безопасности.</a:t>
            </a:r>
            <a:endParaRPr lang="ru-RU" altLang="ru-RU" b="1" dirty="0" smtClean="0">
              <a:solidFill>
                <a:srgbClr val="002060"/>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u="none" strike="noStrike" kern="1200" dirty="0" smtClean="0">
                <a:solidFill>
                  <a:srgbClr val="002060"/>
                </a:solidFill>
                <a:effectLst/>
                <a:latin typeface="Arial" panose="020B0604020202020204" pitchFamily="34" charset="0"/>
                <a:cs typeface="Arial" panose="020B0604020202020204" pitchFamily="34" charset="0"/>
              </a:rPr>
              <a:t>В-третьих, м</a:t>
            </a:r>
            <a:r>
              <a:rPr lang="ru-RU" altLang="ru-RU" b="0" dirty="0" smtClean="0">
                <a:solidFill>
                  <a:srgbClr val="002060"/>
                </a:solidFill>
                <a:latin typeface="Arial" pitchFamily="34" charset="0"/>
                <a:cs typeface="Arial" pitchFamily="34" charset="0"/>
              </a:rPr>
              <a:t>еханизмом  влияния в лидерстве является </a:t>
            </a:r>
            <a:r>
              <a:rPr lang="ru-RU" altLang="ru-RU" b="0" dirty="0" err="1" smtClean="0">
                <a:solidFill>
                  <a:srgbClr val="002060"/>
                </a:solidFill>
                <a:latin typeface="Arial" pitchFamily="34" charset="0"/>
                <a:cs typeface="Arial" pitchFamily="34" charset="0"/>
              </a:rPr>
              <a:t>коучинг</a:t>
            </a:r>
            <a:r>
              <a:rPr lang="ru-RU" altLang="ru-RU" b="0" dirty="0" smtClean="0">
                <a:solidFill>
                  <a:srgbClr val="002060"/>
                </a:solidFill>
                <a:latin typeface="Arial" pitchFamily="34" charset="0"/>
                <a:cs typeface="Arial" pitchFamily="34" charset="0"/>
              </a:rPr>
              <a:t>, направленный на развитие окружения,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altLang="ru-RU" b="0" dirty="0" smtClean="0">
                <a:solidFill>
                  <a:srgbClr val="002060"/>
                </a:solidFill>
                <a:latin typeface="Arial" pitchFamily="34" charset="0"/>
                <a:cs typeface="Arial" pitchFamily="34" charset="0"/>
              </a:rPr>
              <a:t>использование  информационного</a:t>
            </a:r>
            <a:r>
              <a:rPr lang="ru-RU" altLang="ru-RU" b="0" baseline="0" dirty="0" smtClean="0">
                <a:solidFill>
                  <a:srgbClr val="002060"/>
                </a:solidFill>
                <a:latin typeface="Arial" pitchFamily="34" charset="0"/>
                <a:cs typeface="Arial" pitchFamily="34" charset="0"/>
              </a:rPr>
              <a:t> и коммуникативного ресурсов.</a:t>
            </a:r>
            <a:endParaRPr lang="ru-RU" b="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8918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Курс включает три учебных раздела: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ru-RU" baseline="0" dirty="0" smtClean="0"/>
              <a:t>Лидерство в обеспечении безопасности,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ru-RU" baseline="0" dirty="0" smtClean="0"/>
              <a:t>Концептуальные основы понятия «Культура безопасности» в атомной отрасли и проектировании,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ru-RU" baseline="0" dirty="0" smtClean="0"/>
              <a:t>Культура безопасности на проекте сооружения АЭС </a:t>
            </a:r>
            <a:r>
              <a:rPr lang="ru-RU" baseline="0" dirty="0" err="1" smtClean="0"/>
              <a:t>Пакш</a:t>
            </a:r>
            <a:r>
              <a:rPr lang="ru-RU" baseline="0" dirty="0" smtClean="0"/>
              <a:t> II.</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Tree>
    <p:extLst>
      <p:ext uri="{BB962C8B-B14F-4D97-AF65-F5344CB8AC3E}">
        <p14:creationId xmlns:p14="http://schemas.microsoft.com/office/powerpoint/2010/main" val="2704531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pPr marL="571500" indent="-342900" algn="just">
              <a:lnSpc>
                <a:spcPct val="107000"/>
              </a:lnSpc>
              <a:spcAft>
                <a:spcPts val="800"/>
              </a:spcAft>
              <a:buFont typeface="+mj-lt"/>
              <a:buNone/>
            </a:pPr>
            <a:r>
              <a:rPr lang="ru-RU" altLang="ru-RU" b="0" dirty="0" smtClean="0">
                <a:solidFill>
                  <a:srgbClr val="002060"/>
                </a:solidFill>
                <a:latin typeface="Arial" pitchFamily="34" charset="0"/>
                <a:cs typeface="Arial" pitchFamily="34" charset="0"/>
              </a:rPr>
              <a:t>Готовность брать на себя ответственность и вести за собой определяется рядом поведенческих</a:t>
            </a:r>
            <a:r>
              <a:rPr lang="ru-RU" altLang="ru-RU" b="0" baseline="0" dirty="0" smtClean="0">
                <a:solidFill>
                  <a:srgbClr val="002060"/>
                </a:solidFill>
                <a:latin typeface="Arial" pitchFamily="34" charset="0"/>
                <a:cs typeface="Arial" pitchFamily="34" charset="0"/>
              </a:rPr>
              <a:t> признаков.</a:t>
            </a:r>
          </a:p>
          <a:p>
            <a:pPr marL="571500" indent="-342900" algn="just">
              <a:lnSpc>
                <a:spcPct val="107000"/>
              </a:lnSpc>
              <a:spcAft>
                <a:spcPts val="800"/>
              </a:spcAft>
              <a:buFont typeface="+mj-lt"/>
              <a:buNone/>
            </a:pPr>
            <a:r>
              <a:rPr lang="ru-RU" altLang="ru-RU" b="0" baseline="0" dirty="0" smtClean="0">
                <a:solidFill>
                  <a:srgbClr val="002060"/>
                </a:solidFill>
                <a:latin typeface="Arial" pitchFamily="34" charset="0"/>
                <a:cs typeface="Arial" pitchFamily="34" charset="0"/>
              </a:rPr>
              <a:t>К ним относится: </a:t>
            </a:r>
          </a:p>
          <a:p>
            <a:pPr marL="571500" indent="-342900" algn="just">
              <a:lnSpc>
                <a:spcPct val="107000"/>
              </a:lnSpc>
              <a:spcAft>
                <a:spcPts val="800"/>
              </a:spcAft>
              <a:buFont typeface="+mj-lt"/>
              <a:buAutoNum type="arabicPeriod"/>
            </a:pPr>
            <a:r>
              <a:rPr lang="ru-RU" altLang="ru-RU" b="0" baseline="0" dirty="0" smtClean="0">
                <a:solidFill>
                  <a:srgbClr val="002060"/>
                </a:solidFill>
                <a:latin typeface="Arial" pitchFamily="34" charset="0"/>
                <a:cs typeface="Arial" pitchFamily="34" charset="0"/>
              </a:rPr>
              <a:t>В</a:t>
            </a:r>
            <a:r>
              <a:rPr lang="ru-RU" b="0" dirty="0" smtClean="0">
                <a:solidFill>
                  <a:srgbClr val="002060"/>
                </a:solidFill>
                <a:latin typeface="Arial" panose="020B0604020202020204" pitchFamily="34" charset="0"/>
                <a:ea typeface="Calibri" panose="020F0502020204030204" pitchFamily="34" charset="0"/>
                <a:cs typeface="Arial" panose="020B0604020202020204" pitchFamily="34" charset="0"/>
              </a:rPr>
              <a:t>ысокая требовательность к себе </a:t>
            </a:r>
            <a:r>
              <a:rPr lang="ru-RU" b="0" baseline="0" dirty="0" smtClean="0">
                <a:solidFill>
                  <a:srgbClr val="002060"/>
                </a:solidFill>
                <a:latin typeface="Arial" panose="020B0604020202020204" pitchFamily="34" charset="0"/>
                <a:ea typeface="Calibri" panose="020F0502020204030204" pitchFamily="34" charset="0"/>
                <a:cs typeface="Arial" panose="020B0604020202020204" pitchFamily="34" charset="0"/>
              </a:rPr>
              <a:t>в отношении выполнения правил безопасности.</a:t>
            </a:r>
          </a:p>
          <a:p>
            <a:pPr marL="571500" indent="-342900" algn="just">
              <a:lnSpc>
                <a:spcPct val="107000"/>
              </a:lnSpc>
              <a:spcAft>
                <a:spcPts val="800"/>
              </a:spcAft>
              <a:buFont typeface="+mj-lt"/>
              <a:buAutoNum type="arabicPeriod" startAt="2"/>
            </a:pPr>
            <a:r>
              <a:rPr lang="ru-RU" b="0" dirty="0" smtClean="0">
                <a:solidFill>
                  <a:srgbClr val="002060"/>
                </a:solidFill>
                <a:latin typeface="Arial" panose="020B0604020202020204" pitchFamily="34" charset="0"/>
                <a:ea typeface="Calibri" panose="020F0502020204030204" pitchFamily="34" charset="0"/>
                <a:cs typeface="Arial" panose="020B0604020202020204" pitchFamily="34" charset="0"/>
              </a:rPr>
              <a:t>Заботливое отношение к сотрудникам, к условиям их труда и отдыха, психологическому и физическому состоянию</a:t>
            </a:r>
            <a:r>
              <a:rPr lang="ru-RU" b="0" baseline="0" dirty="0" smtClean="0">
                <a:solidFill>
                  <a:srgbClr val="002060"/>
                </a:solidFill>
                <a:latin typeface="Arial" panose="020B0604020202020204" pitchFamily="34" charset="0"/>
                <a:ea typeface="Calibri" panose="020F0502020204030204" pitchFamily="34" charset="0"/>
                <a:cs typeface="Arial" panose="020B0604020202020204" pitchFamily="34" charset="0"/>
              </a:rPr>
              <a:t>.</a:t>
            </a:r>
            <a:endParaRPr lang="ru-RU" b="0" dirty="0" smtClean="0">
              <a:solidFill>
                <a:srgbClr val="002060"/>
              </a:solidFill>
              <a:latin typeface="Arial" panose="020B0604020202020204" pitchFamily="34" charset="0"/>
              <a:ea typeface="Calibri" panose="020F0502020204030204" pitchFamily="34" charset="0"/>
              <a:cs typeface="Arial" panose="020B0604020202020204" pitchFamily="34" charset="0"/>
            </a:endParaRPr>
          </a:p>
          <a:p>
            <a:pPr marL="571500" indent="-342900" algn="just">
              <a:lnSpc>
                <a:spcPct val="107000"/>
              </a:lnSpc>
              <a:spcAft>
                <a:spcPts val="800"/>
              </a:spcAft>
              <a:buFont typeface="+mj-lt"/>
              <a:buAutoNum type="arabicPeriod" startAt="2"/>
            </a:pPr>
            <a:r>
              <a:rPr lang="ru-RU" b="0" dirty="0" smtClean="0">
                <a:solidFill>
                  <a:srgbClr val="002060"/>
                </a:solidFill>
                <a:latin typeface="Arial" panose="020B0604020202020204" pitchFamily="34" charset="0"/>
                <a:ea typeface="Calibri" panose="020F0502020204030204" pitchFamily="34" charset="0"/>
                <a:cs typeface="Arial" panose="020B0604020202020204" pitchFamily="34" charset="0"/>
              </a:rPr>
              <a:t>Постоянное развитие своих компетенций, приобретение новых знаний, совершенствование</a:t>
            </a:r>
            <a:r>
              <a:rPr lang="ru-RU" b="0" baseline="0" dirty="0" smtClean="0">
                <a:solidFill>
                  <a:srgbClr val="002060"/>
                </a:solidFill>
                <a:latin typeface="Arial" panose="020B0604020202020204" pitchFamily="34" charset="0"/>
                <a:ea typeface="Calibri" panose="020F0502020204030204" pitchFamily="34" charset="0"/>
                <a:cs typeface="Arial" panose="020B0604020202020204" pitchFamily="34" charset="0"/>
              </a:rPr>
              <a:t> </a:t>
            </a:r>
            <a:r>
              <a:rPr lang="ru-RU" b="0" dirty="0" smtClean="0">
                <a:solidFill>
                  <a:srgbClr val="002060"/>
                </a:solidFill>
                <a:latin typeface="Arial" panose="020B0604020202020204" pitchFamily="34" charset="0"/>
                <a:ea typeface="Calibri" panose="020F0502020204030204" pitchFamily="34" charset="0"/>
                <a:cs typeface="Arial" panose="020B0604020202020204" pitchFamily="34" charset="0"/>
              </a:rPr>
              <a:t>навыков,</a:t>
            </a:r>
            <a:r>
              <a:rPr lang="ru-RU" b="0" baseline="0" dirty="0" smtClean="0">
                <a:solidFill>
                  <a:srgbClr val="002060"/>
                </a:solidFill>
                <a:latin typeface="Arial" panose="020B0604020202020204" pitchFamily="34" charset="0"/>
                <a:ea typeface="Calibri" panose="020F0502020204030204" pitchFamily="34" charset="0"/>
                <a:cs typeface="Arial" panose="020B0604020202020204" pitchFamily="34" charset="0"/>
              </a:rPr>
              <a:t> анализ своего опыта и положительных практик отрасли.</a:t>
            </a:r>
            <a:endParaRPr lang="ru-RU" b="0" dirty="0" smtClean="0">
              <a:solidFill>
                <a:srgbClr val="002060"/>
              </a:solidFill>
              <a:latin typeface="Arial" panose="020B0604020202020204" pitchFamily="34" charset="0"/>
              <a:ea typeface="Calibri" panose="020F0502020204030204" pitchFamily="34" charset="0"/>
              <a:cs typeface="Arial" panose="020B0604020202020204" pitchFamily="34" charset="0"/>
            </a:endParaRPr>
          </a:p>
          <a:p>
            <a:pPr marL="571500" indent="-342900" algn="just">
              <a:lnSpc>
                <a:spcPct val="107000"/>
              </a:lnSpc>
              <a:spcAft>
                <a:spcPts val="800"/>
              </a:spcAft>
              <a:buFont typeface="+mj-lt"/>
              <a:buAutoNum type="arabicPeriod" startAt="2"/>
            </a:pPr>
            <a:r>
              <a:rPr lang="ru-RU" b="0" dirty="0" smtClean="0">
                <a:solidFill>
                  <a:srgbClr val="002060"/>
                </a:solidFill>
                <a:latin typeface="Arial" panose="020B0604020202020204" pitchFamily="34" charset="0"/>
                <a:cs typeface="Arial" panose="020B0604020202020204" pitchFamily="34" charset="0"/>
              </a:rPr>
              <a:t>Ч</a:t>
            </a:r>
            <a:r>
              <a:rPr lang="ru-RU" b="0" dirty="0" smtClean="0">
                <a:solidFill>
                  <a:srgbClr val="002060"/>
                </a:solidFill>
                <a:latin typeface="Arial" panose="020B0604020202020204" pitchFamily="34" charset="0"/>
              </a:rPr>
              <a:t>естность и открытость в общении,</a:t>
            </a:r>
            <a:r>
              <a:rPr lang="ru-RU" b="0" baseline="0" dirty="0" smtClean="0">
                <a:solidFill>
                  <a:srgbClr val="002060"/>
                </a:solidFill>
                <a:latin typeface="Arial" panose="020B0604020202020204" pitchFamily="34" charset="0"/>
              </a:rPr>
              <a:t> поощрение обратной связи со стороны сотрудников, адекватная реакция на сообщение о рисках и проблемах. </a:t>
            </a:r>
          </a:p>
          <a:p>
            <a:pPr marL="571500" indent="-342900" algn="just">
              <a:lnSpc>
                <a:spcPct val="107000"/>
              </a:lnSpc>
              <a:spcAft>
                <a:spcPts val="800"/>
              </a:spcAft>
              <a:buFont typeface="+mj-lt"/>
              <a:buNone/>
            </a:pPr>
            <a:r>
              <a:rPr lang="ru-RU" b="0" baseline="0" dirty="0" smtClean="0">
                <a:solidFill>
                  <a:srgbClr val="002060"/>
                </a:solidFill>
                <a:latin typeface="Arial" panose="020B0604020202020204" pitchFamily="34" charset="0"/>
              </a:rPr>
              <a:t>        Адекватная реакции </a:t>
            </a:r>
            <a:r>
              <a:rPr lang="ru-RU" altLang="ru-RU" b="0" dirty="0" smtClean="0">
                <a:solidFill>
                  <a:srgbClr val="002060"/>
                </a:solidFill>
                <a:latin typeface="Arial" pitchFamily="34" charset="0"/>
                <a:cs typeface="Arial" pitchFamily="34" charset="0"/>
              </a:rPr>
              <a:t>предполагает, что руководитель-лидер берет на себя свою</a:t>
            </a:r>
            <a:r>
              <a:rPr lang="ru-RU" altLang="ru-RU" b="0" baseline="0" dirty="0" smtClean="0">
                <a:solidFill>
                  <a:srgbClr val="002060"/>
                </a:solidFill>
                <a:latin typeface="Arial" pitchFamily="34" charset="0"/>
                <a:cs typeface="Arial" pitchFamily="34" charset="0"/>
              </a:rPr>
              <a:t> долю ответственности и организует решение проблем.</a:t>
            </a:r>
            <a:endParaRPr lang="ru-RU" b="0" dirty="0" smtClean="0">
              <a:solidFill>
                <a:srgbClr val="333333"/>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61452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r>
              <a:rPr lang="ru-RU" baseline="0" dirty="0" smtClean="0"/>
              <a:t>1. </a:t>
            </a:r>
            <a:r>
              <a:rPr lang="ru-RU" baseline="0" dirty="0" err="1" smtClean="0"/>
              <a:t>Проактивный</a:t>
            </a:r>
            <a:r>
              <a:rPr lang="ru-RU" baseline="0" dirty="0" smtClean="0"/>
              <a:t> подход направлен на командный поиск </a:t>
            </a:r>
            <a:r>
              <a:rPr lang="ru-RU" sz="1200" b="0" dirty="0" smtClean="0">
                <a:solidFill>
                  <a:srgbClr val="004070"/>
                </a:solidFill>
                <a:latin typeface="Arial" panose="020B0604020202020204" pitchFamily="34" charset="0"/>
                <a:cs typeface="Arial" panose="020B0604020202020204" pitchFamily="34" charset="0"/>
              </a:rPr>
              <a:t>системных ошибок и прогнозирование</a:t>
            </a:r>
            <a:r>
              <a:rPr lang="ru-RU" b="0" baseline="0" dirty="0" smtClean="0"/>
              <a:t> </a:t>
            </a:r>
            <a:r>
              <a:rPr lang="ru-RU" baseline="0" dirty="0" smtClean="0"/>
              <a:t>различных опасных ситуаций. </a:t>
            </a:r>
          </a:p>
          <a:p>
            <a:r>
              <a:rPr lang="ru-RU" baseline="0" dirty="0" smtClean="0"/>
              <a:t>Он развивает навыки принятия решений, стимулирует осознание важности совместного контроля за безопасностью, и, как следствие, ответственное отношение к своему труду и труду коллег.</a:t>
            </a:r>
          </a:p>
          <a:p>
            <a:r>
              <a:rPr lang="ru-RU" baseline="0" dirty="0" smtClean="0"/>
              <a:t>2. Именно при </a:t>
            </a:r>
            <a:r>
              <a:rPr lang="ru-RU" baseline="0" dirty="0" err="1" smtClean="0"/>
              <a:t>проактивном</a:t>
            </a:r>
            <a:r>
              <a:rPr lang="ru-RU" baseline="0" dirty="0" smtClean="0"/>
              <a:t> подходе ярко проявляется роль лидерства в обеспечении безопасности. Лидер инициирует обсуждение вопросов безопасности, активизирует генерацию идей в команде, поддерживает инициативу её участников.</a:t>
            </a:r>
          </a:p>
          <a:p>
            <a:endParaRPr lang="ru-RU" dirty="0"/>
          </a:p>
        </p:txBody>
      </p:sp>
    </p:spTree>
    <p:extLst>
      <p:ext uri="{BB962C8B-B14F-4D97-AF65-F5344CB8AC3E}">
        <p14:creationId xmlns:p14="http://schemas.microsoft.com/office/powerpoint/2010/main" val="4138407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pPr marL="0" marR="111760" lvl="0" indent="0" algn="just">
              <a:spcAft>
                <a:spcPts val="0"/>
              </a:spcAft>
              <a:buFont typeface="Symbol" panose="05050102010706020507" pitchFamily="18" charset="2"/>
              <a:buNone/>
            </a:pPr>
            <a:r>
              <a:rPr lang="ru-RU" sz="1000" b="0" dirty="0" smtClean="0">
                <a:solidFill>
                  <a:srgbClr val="000000"/>
                </a:solidFill>
                <a:latin typeface="Arial" pitchFamily="34" charset="0"/>
                <a:ea typeface="Times New Roman"/>
                <a:cs typeface="Arial" pitchFamily="34" charset="0"/>
              </a:rPr>
              <a:t>Послание по безопасности включает в себя несколько основных структурных элементов, в частности:</a:t>
            </a:r>
          </a:p>
          <a:p>
            <a:pPr marL="342900" marR="111760" lvl="0" indent="-342900" algn="just">
              <a:spcAft>
                <a:spcPts val="0"/>
              </a:spcAft>
              <a:buFont typeface="+mj-lt"/>
              <a:buAutoNum type="arabicPeriod"/>
            </a:pPr>
            <a:r>
              <a:rPr lang="ru-RU" sz="1200" b="0" dirty="0" smtClean="0">
                <a:effectLst/>
                <a:latin typeface="Arial" panose="020B0604020202020204" pitchFamily="34" charset="0"/>
                <a:ea typeface="Times New Roman" panose="02020603050405020304" pitchFamily="18" charset="0"/>
                <a:cs typeface="Arial" panose="020B0604020202020204" pitchFamily="34" charset="0"/>
              </a:rPr>
              <a:t>Захват внимания участников совещания </a:t>
            </a:r>
            <a:r>
              <a:rPr lang="ru-RU" sz="1200" dirty="0" smtClean="0"/>
              <a:t>с акцентом на приоритете безопасности. </a:t>
            </a:r>
            <a:r>
              <a:rPr lang="ru-RU" sz="1200" b="0" dirty="0" smtClean="0">
                <a:effectLst/>
                <a:latin typeface="Arial" panose="020B0604020202020204" pitchFamily="34" charset="0"/>
                <a:ea typeface="Times New Roman" panose="02020603050405020304" pitchFamily="18" charset="0"/>
                <a:cs typeface="Arial" panose="020B0604020202020204" pitchFamily="34" charset="0"/>
              </a:rPr>
              <a:t>Захват внимания предполагает обращение к аудитории, связанные с безопасностью цитату</a:t>
            </a:r>
          </a:p>
          <a:p>
            <a:pPr marL="0" marR="111760" lvl="0" indent="0" algn="just">
              <a:spcAft>
                <a:spcPts val="0"/>
              </a:spcAft>
              <a:buFont typeface="+mj-lt"/>
              <a:buNone/>
            </a:pPr>
            <a:r>
              <a:rPr lang="ru-RU" sz="1200" b="0" dirty="0" smtClean="0">
                <a:effectLst/>
                <a:latin typeface="Arial" panose="020B0604020202020204" pitchFamily="34" charset="0"/>
                <a:ea typeface="Times New Roman" panose="02020603050405020304" pitchFamily="18" charset="0"/>
                <a:cs typeface="Arial" panose="020B0604020202020204" pitchFamily="34" charset="0"/>
              </a:rPr>
              <a:t>         или вопрос к участникам совещания или актуальный пример.</a:t>
            </a:r>
            <a:endParaRPr lang="ru-RU" sz="1200" b="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111760" lvl="0" indent="-342900" algn="just">
              <a:spcAft>
                <a:spcPts val="0"/>
              </a:spcAft>
              <a:buFont typeface="+mj-lt"/>
              <a:buAutoNum type="arabicPeriod"/>
            </a:pPr>
            <a:r>
              <a:rPr lang="ru-RU" sz="1200" b="0" dirty="0" smtClean="0">
                <a:effectLst/>
                <a:latin typeface="Arial" panose="020B0604020202020204" pitchFamily="34" charset="0"/>
                <a:ea typeface="Times New Roman" panose="02020603050405020304" pitchFamily="18" charset="0"/>
                <a:cs typeface="Arial" panose="020B0604020202020204" pitchFamily="34" charset="0"/>
              </a:rPr>
              <a:t>Определение цели совещания в соответствии </a:t>
            </a:r>
            <a:r>
              <a:rPr lang="ru-RU" sz="1200" dirty="0" smtClean="0"/>
              <a:t>со стратегическими целями организации и основными задачами по безопасности.</a:t>
            </a:r>
            <a:endParaRPr lang="ru-RU" sz="1200" b="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111760" lvl="0" indent="-342900" algn="just">
              <a:spcAft>
                <a:spcPts val="0"/>
              </a:spcAft>
              <a:buFont typeface="+mj-lt"/>
              <a:buAutoNum type="arabicPeriod"/>
            </a:pPr>
            <a:r>
              <a:rPr lang="ru-RU" sz="1200" b="0" dirty="0" smtClean="0">
                <a:effectLst/>
                <a:latin typeface="Arial" panose="020B0604020202020204" pitchFamily="34" charset="0"/>
                <a:ea typeface="Times New Roman" panose="02020603050405020304" pitchFamily="18" charset="0"/>
                <a:cs typeface="Arial" panose="020B0604020202020204" pitchFamily="34" charset="0"/>
              </a:rPr>
              <a:t>Акцентирование внимания на важности каждого работника для обеспечения безопасной работы. </a:t>
            </a:r>
            <a:endParaRPr lang="ru-RU" sz="1200" b="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111760" lvl="0" indent="-342900" algn="just">
              <a:spcAft>
                <a:spcPts val="0"/>
              </a:spcAft>
              <a:buFont typeface="+mj-lt"/>
              <a:buAutoNum type="arabicPeriod"/>
            </a:pPr>
            <a:r>
              <a:rPr lang="ru-RU" sz="1200" b="0" dirty="0" smtClean="0">
                <a:effectLst/>
                <a:latin typeface="Arial" panose="020B0604020202020204" pitchFamily="34" charset="0"/>
                <a:ea typeface="Times New Roman" panose="02020603050405020304" pitchFamily="18" charset="0"/>
                <a:cs typeface="Arial" panose="020B0604020202020204" pitchFamily="34" charset="0"/>
              </a:rPr>
              <a:t>Пожелание в отношении поддержания и развития культуры безопасности</a:t>
            </a:r>
            <a:endParaRPr lang="ru-RU" sz="1200" b="1" dirty="0" smtClean="0">
              <a:effectLst/>
              <a:latin typeface="Arial" panose="020B0604020202020204" pitchFamily="34" charset="0"/>
              <a:ea typeface="Times New Roman" panose="02020603050405020304" pitchFamily="18" charset="0"/>
              <a:cs typeface="Times New Roman" panose="02020603050405020304" pitchFamily="18" charset="0"/>
            </a:endParaRPr>
          </a:p>
          <a:p>
            <a:endParaRPr lang="ru-RU" dirty="0" smtClean="0"/>
          </a:p>
          <a:p>
            <a:endParaRPr lang="ru-RU" dirty="0"/>
          </a:p>
        </p:txBody>
      </p:sp>
    </p:spTree>
    <p:extLst>
      <p:ext uri="{BB962C8B-B14F-4D97-AF65-F5344CB8AC3E}">
        <p14:creationId xmlns:p14="http://schemas.microsoft.com/office/powerpoint/2010/main" val="54178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r>
              <a:rPr lang="ru-RU" b="0" dirty="0" smtClean="0">
                <a:solidFill>
                  <a:srgbClr val="002060"/>
                </a:solidFill>
              </a:rPr>
              <a:t>Для создания  благоприятной </a:t>
            </a:r>
            <a:r>
              <a:rPr lang="ru-RU" b="0" dirty="0" smtClean="0">
                <a:solidFill>
                  <a:srgbClr val="C00000"/>
                </a:solidFill>
              </a:rPr>
              <a:t>среды для вовлеченности важно реализовать грамотную стратегию проведения совещания</a:t>
            </a:r>
            <a:r>
              <a:rPr lang="ru-RU" b="1" dirty="0" smtClean="0">
                <a:solidFill>
                  <a:srgbClr val="C00000"/>
                </a:solidFill>
              </a:rPr>
              <a:t>.</a:t>
            </a:r>
          </a:p>
          <a:p>
            <a:r>
              <a:rPr lang="ru-RU" b="1" dirty="0" smtClean="0">
                <a:solidFill>
                  <a:srgbClr val="C00000"/>
                </a:solidFill>
              </a:rPr>
              <a:t>Так, необходимы: </a:t>
            </a:r>
          </a:p>
          <a:p>
            <a:pPr marL="342900" indent="-342900">
              <a:lnSpc>
                <a:spcPct val="150000"/>
              </a:lnSpc>
              <a:buFont typeface="+mj-lt"/>
              <a:buAutoNum type="arabicPeriod"/>
            </a:pPr>
            <a:r>
              <a:rPr lang="ru-RU" sz="1200" dirty="0" smtClean="0">
                <a:solidFill>
                  <a:srgbClr val="002060"/>
                </a:solidFill>
                <a:latin typeface="Arial" panose="020B0604020202020204" pitchFamily="34" charset="0"/>
                <a:cs typeface="Arial" panose="020B0604020202020204" pitchFamily="34" charset="0"/>
              </a:rPr>
              <a:t>Обоснованный регламент, когда каждый пункт регламента направлен на выполнение цели совещания и строго соблюдается.</a:t>
            </a:r>
          </a:p>
          <a:p>
            <a:pPr marL="342900" indent="-342900">
              <a:lnSpc>
                <a:spcPct val="150000"/>
              </a:lnSpc>
              <a:buFont typeface="+mj-lt"/>
              <a:buAutoNum type="arabicPeriod"/>
            </a:pPr>
            <a:r>
              <a:rPr lang="ru-RU" sz="1200" dirty="0" smtClean="0">
                <a:solidFill>
                  <a:srgbClr val="002060"/>
                </a:solidFill>
                <a:latin typeface="Arial" panose="020B0604020202020204" pitchFamily="34" charset="0"/>
                <a:cs typeface="Arial" panose="020B0604020202020204" pitchFamily="34" charset="0"/>
              </a:rPr>
              <a:t>Организованная коммуникация, при которой руководитель-лидер комментирует выступления участников и </a:t>
            </a:r>
            <a:r>
              <a:rPr lang="ru-RU" sz="1800" dirty="0" smtClean="0">
                <a:solidFill>
                  <a:srgbClr val="000000"/>
                </a:solidFill>
                <a:effectLst/>
                <a:latin typeface="Arial" panose="020B0604020202020204" pitchFamily="34" charset="0"/>
                <a:ea typeface="Times New Roman" panose="02020603050405020304" pitchFamily="18" charset="0"/>
              </a:rPr>
              <a:t>поощряет высказывания различных, обоснованных мнений.</a:t>
            </a:r>
            <a:endParaRPr lang="ru-RU" sz="1200" dirty="0" smtClean="0">
              <a:solidFill>
                <a:srgbClr val="002060"/>
              </a:solidFill>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ru-RU" sz="1200" dirty="0" smtClean="0">
                <a:solidFill>
                  <a:srgbClr val="002060"/>
                </a:solidFill>
                <a:latin typeface="Arial" panose="020B0604020202020204" pitchFamily="34" charset="0"/>
                <a:cs typeface="Arial" panose="020B0604020202020204" pitchFamily="34" charset="0"/>
              </a:rPr>
              <a:t>Разделение ответственности при принятии решения, когда решения принимаются по результатам общего голосования.</a:t>
            </a:r>
          </a:p>
          <a:p>
            <a:pPr marL="342900" indent="-342900">
              <a:lnSpc>
                <a:spcPct val="150000"/>
              </a:lnSpc>
              <a:buFont typeface="+mj-lt"/>
              <a:buAutoNum type="arabicPeriod"/>
            </a:pPr>
            <a:r>
              <a:rPr lang="ru-RU" sz="1200" dirty="0" smtClean="0">
                <a:solidFill>
                  <a:srgbClr val="002060"/>
                </a:solidFill>
                <a:latin typeface="Arial" panose="020B0604020202020204" pitchFamily="34" charset="0"/>
                <a:cs typeface="Arial" panose="020B0604020202020204" pitchFamily="34" charset="0"/>
              </a:rPr>
              <a:t>Возможность самовыражения каждого участника.</a:t>
            </a:r>
          </a:p>
          <a:p>
            <a:endParaRPr lang="ru-RU" dirty="0"/>
          </a:p>
        </p:txBody>
      </p:sp>
    </p:spTree>
    <p:extLst>
      <p:ext uri="{BB962C8B-B14F-4D97-AF65-F5344CB8AC3E}">
        <p14:creationId xmlns:p14="http://schemas.microsoft.com/office/powerpoint/2010/main" val="2349178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r>
              <a:rPr lang="ru-RU" sz="1200" dirty="0" smtClean="0">
                <a:solidFill>
                  <a:srgbClr val="002060"/>
                </a:solidFill>
                <a:latin typeface="Arial" panose="020B0604020202020204" pitchFamily="34" charset="0"/>
                <a:cs typeface="Arial" panose="020B0604020202020204" pitchFamily="34" charset="0"/>
              </a:rPr>
              <a:t>Одним из методов, при котором реализуется возможность самовыражения каждого участника, является метод номинальных групп. </a:t>
            </a:r>
          </a:p>
          <a:p>
            <a:r>
              <a:rPr lang="ru-RU" sz="1200" dirty="0" smtClean="0">
                <a:solidFill>
                  <a:srgbClr val="002060"/>
                </a:solidFill>
                <a:latin typeface="Arial" panose="020B0604020202020204" pitchFamily="34" charset="0"/>
                <a:cs typeface="Arial" panose="020B0604020202020204" pitchFamily="34" charset="0"/>
              </a:rPr>
              <a:t>Этот метод включает  в себя следующие этапы: </a:t>
            </a:r>
          </a:p>
          <a:p>
            <a:pPr marL="342900" lvl="0" indent="-342900">
              <a:lnSpc>
                <a:spcPct val="150000"/>
              </a:lnSpc>
              <a:buFont typeface="+mj-lt"/>
              <a:buAutoNum type="arabicPeriod"/>
            </a:pPr>
            <a:r>
              <a:rPr lang="ru-RU" sz="1200" b="0" dirty="0" smtClean="0">
                <a:effectLst/>
                <a:latin typeface="Arial" panose="020B0604020202020204" pitchFamily="34" charset="0"/>
                <a:ea typeface="Times New Roman" panose="02020603050405020304" pitchFamily="18" charset="0"/>
                <a:cs typeface="Arial" panose="020B0604020202020204" pitchFamily="34" charset="0"/>
              </a:rPr>
              <a:t>Постановку задачи.</a:t>
            </a:r>
            <a:endParaRPr lang="ru-RU" sz="1200" b="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mj-lt"/>
              <a:buAutoNum type="arabicPeriod"/>
            </a:pPr>
            <a:r>
              <a:rPr lang="ru-RU" sz="1200" b="0" dirty="0" smtClean="0">
                <a:effectLst/>
                <a:latin typeface="Arial" panose="020B0604020202020204" pitchFamily="34" charset="0"/>
                <a:ea typeface="Times New Roman" panose="02020603050405020304" pitchFamily="18" charset="0"/>
                <a:cs typeface="Arial" panose="020B0604020202020204" pitchFamily="34" charset="0"/>
              </a:rPr>
              <a:t>Персональное генерирование идей, при котором каждому участнику предоставляется время на обдумывание своих вариантов решения .</a:t>
            </a:r>
            <a:endParaRPr lang="ru-RU" sz="1200" b="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mj-lt"/>
              <a:buAutoNum type="arabicPeriod"/>
            </a:pPr>
            <a:r>
              <a:rPr lang="ru-RU" sz="1200" b="0" dirty="0" smtClean="0">
                <a:effectLst/>
                <a:latin typeface="Arial" panose="020B0604020202020204" pitchFamily="34" charset="0"/>
                <a:ea typeface="Times New Roman" panose="02020603050405020304" pitchFamily="18" charset="0"/>
                <a:cs typeface="Arial" panose="020B0604020202020204" pitchFamily="34" charset="0"/>
              </a:rPr>
              <a:t>Перечисление и фиксация идей. На этом этапе участники озвучивают свои идеи и дают их краткое обоснование.</a:t>
            </a:r>
            <a:endParaRPr lang="ru-RU" sz="1200" b="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mj-lt"/>
              <a:buAutoNum type="arabicPeriod"/>
            </a:pPr>
            <a:r>
              <a:rPr lang="ru-RU" sz="1200" b="0" dirty="0" smtClean="0">
                <a:effectLst/>
                <a:latin typeface="Arial" panose="020B0604020202020204" pitchFamily="34" charset="0"/>
                <a:ea typeface="Times New Roman" panose="02020603050405020304" pitchFamily="18" charset="0"/>
                <a:cs typeface="Arial" panose="020B0604020202020204" pitchFamily="34" charset="0"/>
              </a:rPr>
              <a:t>После изложения всех вариантов они оцениваются участниками по пятибалльной шкале для выбора приоритетной идеи, как итогового решения.</a:t>
            </a:r>
            <a:endParaRPr lang="ru-RU" sz="1200" b="1" dirty="0" smtClean="0">
              <a:effectLst/>
              <a:latin typeface="Arial" panose="020B0604020202020204" pitchFamily="34" charset="0"/>
              <a:ea typeface="Times New Roman" panose="02020603050405020304" pitchFamily="18" charset="0"/>
              <a:cs typeface="Times New Roman" panose="02020603050405020304" pitchFamily="18" charset="0"/>
            </a:endParaRPr>
          </a:p>
          <a:p>
            <a:endParaRPr lang="ru-RU" dirty="0" smtClean="0"/>
          </a:p>
          <a:p>
            <a:endParaRPr lang="ru-RU" dirty="0"/>
          </a:p>
        </p:txBody>
      </p:sp>
    </p:spTree>
    <p:extLst>
      <p:ext uri="{BB962C8B-B14F-4D97-AF65-F5344CB8AC3E}">
        <p14:creationId xmlns:p14="http://schemas.microsoft.com/office/powerpoint/2010/main" val="903575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pPr marL="0" marR="0" indent="0" algn="l" defTabSz="914400" rtl="0" eaLnBrk="1" fontAlgn="auto" latinLnBrk="0" hangingPunct="1">
              <a:lnSpc>
                <a:spcPct val="100000"/>
              </a:lnSpc>
              <a:spcBef>
                <a:spcPts val="0"/>
              </a:spcBef>
              <a:spcAft>
                <a:spcPts val="0"/>
              </a:spcAft>
              <a:buClrTx/>
              <a:buSzTx/>
              <a:buFontTx/>
              <a:buNone/>
              <a:tabLst/>
              <a:defRPr/>
            </a:pPr>
            <a:r>
              <a:rPr lang="ru-RU" b="0" dirty="0" smtClean="0">
                <a:solidFill>
                  <a:srgbClr val="000000"/>
                </a:solidFill>
                <a:latin typeface="Calibri" panose="020F0502020204030204" pitchFamily="34" charset="0"/>
                <a:ea typeface="Times New Roman"/>
                <a:cs typeface="Arial" pitchFamily="34" charset="0"/>
              </a:rPr>
              <a:t>При р</a:t>
            </a:r>
            <a:r>
              <a:rPr lang="ru-RU" b="0" dirty="0" smtClean="0">
                <a:solidFill>
                  <a:srgbClr val="000000"/>
                </a:solidFill>
                <a:latin typeface="Arial" pitchFamily="34" charset="0"/>
                <a:ea typeface="Times New Roman"/>
                <a:cs typeface="Arial" pitchFamily="34" charset="0"/>
              </a:rPr>
              <a:t>азъяснении работникам необходимо учитывать возможные </a:t>
            </a:r>
            <a:r>
              <a:rPr lang="ru-RU" sz="1200" dirty="0" smtClean="0">
                <a:solidFill>
                  <a:srgbClr val="002060"/>
                </a:solidFill>
                <a:latin typeface="Arial" pitchFamily="34" charset="0"/>
                <a:ea typeface="Times New Roman"/>
                <a:cs typeface="Arial" pitchFamily="34" charset="0"/>
              </a:rPr>
              <a:t>искажения, которые возникают при передаче информации. Для того, чтобы их избежать важно учитывать несколько моментов:</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ru-RU" sz="1200" b="0" dirty="0" smtClean="0">
                <a:solidFill>
                  <a:srgbClr val="002060"/>
                </a:solidFill>
                <a:latin typeface="Arial" pitchFamily="34" charset="0"/>
                <a:ea typeface="Times New Roman"/>
                <a:cs typeface="Arial" pitchFamily="34" charset="0"/>
              </a:rPr>
              <a:t>Информацию подавать структурировано, четко определяя цель, основную идею, аргументацию и выводы.</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ru-RU" sz="1200" b="0" dirty="0" smtClean="0">
                <a:solidFill>
                  <a:srgbClr val="002060"/>
                </a:solidFill>
                <a:latin typeface="Arial" pitchFamily="34" charset="0"/>
                <a:ea typeface="Times New Roman"/>
                <a:cs typeface="Arial" pitchFamily="34" charset="0"/>
              </a:rPr>
              <a:t>При разъяснении использовать понятные работникам термины. применять знакомые и актуальные примеры из практики работы.</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ru-RU" sz="1200" b="0" dirty="0" smtClean="0">
                <a:solidFill>
                  <a:srgbClr val="002060"/>
                </a:solidFill>
                <a:latin typeface="Arial" pitchFamily="34" charset="0"/>
                <a:ea typeface="Times New Roman"/>
                <a:cs typeface="Arial" pitchFamily="34" charset="0"/>
              </a:rPr>
              <a:t>Говорить лаконично, со средней скоростью, используя паузы и интонацию для расстановки акцентов.</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ru-RU" sz="1200" b="0" dirty="0" smtClean="0">
                <a:solidFill>
                  <a:srgbClr val="002060"/>
                </a:solidFill>
                <a:latin typeface="Arial" pitchFamily="34" charset="0"/>
                <a:ea typeface="Times New Roman"/>
                <a:cs typeface="Arial" pitchFamily="34" charset="0"/>
              </a:rPr>
              <a:t>Обращается к работникам за обратной связью, задавать уточняющие вопросы.  </a:t>
            </a:r>
            <a:endParaRPr lang="ru-RU" b="0" dirty="0" smtClean="0">
              <a:solidFill>
                <a:srgbClr val="000000"/>
              </a:solidFill>
              <a:latin typeface="Arial" pitchFamily="34" charset="0"/>
              <a:ea typeface="Times New Roman"/>
              <a:cs typeface="Arial" pitchFamily="34" charset="0"/>
            </a:endParaRPr>
          </a:p>
          <a:p>
            <a:endParaRPr lang="ru-RU" dirty="0" smtClean="0"/>
          </a:p>
          <a:p>
            <a:endParaRPr lang="ru-RU" dirty="0"/>
          </a:p>
        </p:txBody>
      </p:sp>
    </p:spTree>
    <p:extLst>
      <p:ext uri="{BB962C8B-B14F-4D97-AF65-F5344CB8AC3E}">
        <p14:creationId xmlns:p14="http://schemas.microsoft.com/office/powerpoint/2010/main" val="636952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r>
              <a:rPr lang="ru-RU" sz="1200" b="0" dirty="0" smtClean="0">
                <a:latin typeface="Arial" panose="020B0604020202020204" pitchFamily="34" charset="0"/>
                <a:cs typeface="Arial" panose="020B0604020202020204" pitchFamily="34" charset="0"/>
              </a:rPr>
              <a:t>Обсуждение </a:t>
            </a:r>
            <a:r>
              <a:rPr lang="ru-RU" b="0" dirty="0" smtClean="0">
                <a:solidFill>
                  <a:srgbClr val="000000"/>
                </a:solidFill>
                <a:latin typeface="Arial" pitchFamily="34" charset="0"/>
                <a:ea typeface="Times New Roman"/>
                <a:cs typeface="Arial" pitchFamily="34" charset="0"/>
              </a:rPr>
              <a:t>выявленных при обходе проблем с обеспечением безопасности лидеру возможно проводить по следующей схеме: </a:t>
            </a:r>
          </a:p>
          <a:p>
            <a:pPr marL="0" indent="0" algn="l">
              <a:buNone/>
              <a:tabLst>
                <a:tab pos="630243" algn="l"/>
              </a:tabLst>
            </a:pPr>
            <a:r>
              <a:rPr lang="ru-RU" sz="1200" b="1" dirty="0" smtClean="0">
                <a:latin typeface="Arial" panose="020B0604020202020204" pitchFamily="34" charset="0"/>
                <a:cs typeface="Arial" panose="020B0604020202020204" pitchFamily="34" charset="0"/>
              </a:rPr>
              <a:t>1. </a:t>
            </a:r>
            <a:r>
              <a:rPr lang="ru-RU" sz="1200" b="1" i="0" dirty="0" smtClean="0">
                <a:latin typeface="Arial" panose="020B0604020202020204" pitchFamily="34" charset="0"/>
                <a:cs typeface="Arial" panose="020B0604020202020204" pitchFamily="34" charset="0"/>
              </a:rPr>
              <a:t>Обсудить конкретное, выявленное в процессе наблюдения опасное действие</a:t>
            </a:r>
            <a:r>
              <a:rPr lang="ru-RU" sz="1200" b="0" dirty="0" smtClean="0">
                <a:latin typeface="Arial" panose="020B0604020202020204" pitchFamily="34" charset="0"/>
                <a:cs typeface="Arial" panose="020B0604020202020204" pitchFamily="34" charset="0"/>
              </a:rPr>
              <a:t>, его </a:t>
            </a:r>
            <a:r>
              <a:rPr lang="ru-RU" sz="1200" b="0" dirty="0" smtClean="0">
                <a:solidFill>
                  <a:srgbClr val="002060"/>
                </a:solidFill>
                <a:latin typeface="Arial" panose="020B0604020202020204" pitchFamily="34" charset="0"/>
                <a:cs typeface="Arial" panose="020B0604020202020204" pitchFamily="34" charset="0"/>
              </a:rPr>
              <a:t>последствия, причины, способы исправления,</a:t>
            </a:r>
            <a:r>
              <a:rPr lang="en-US" sz="1200" b="0" dirty="0" smtClean="0">
                <a:solidFill>
                  <a:srgbClr val="002060"/>
                </a:solidFill>
                <a:latin typeface="Arial" panose="020B0604020202020204" pitchFamily="34" charset="0"/>
                <a:cs typeface="Arial" panose="020B0604020202020204" pitchFamily="34" charset="0"/>
              </a:rPr>
              <a:t> </a:t>
            </a:r>
            <a:r>
              <a:rPr lang="ru-RU" sz="1200" b="0" dirty="0" smtClean="0">
                <a:solidFill>
                  <a:srgbClr val="002060"/>
                </a:solidFill>
                <a:latin typeface="Arial" panose="020B0604020202020204" pitchFamily="34" charset="0"/>
                <a:cs typeface="Arial" panose="020B0604020202020204" pitchFamily="34" charset="0"/>
              </a:rPr>
              <a:t>возможное влияние на окружающих.</a:t>
            </a:r>
          </a:p>
          <a:p>
            <a:pPr algn="l">
              <a:tabLst>
                <a:tab pos="630243" algn="l"/>
              </a:tabLst>
            </a:pPr>
            <a:r>
              <a:rPr lang="ru-RU" sz="1200" dirty="0" smtClean="0">
                <a:latin typeface="Arial" panose="020B0604020202020204" pitchFamily="34" charset="0"/>
                <a:cs typeface="Arial" panose="020B0604020202020204" pitchFamily="34" charset="0"/>
              </a:rPr>
              <a:t>2</a:t>
            </a:r>
            <a:r>
              <a:rPr lang="ru-RU" sz="1200" b="1" dirty="0" smtClean="0">
                <a:latin typeface="Arial" panose="020B0604020202020204" pitchFamily="34" charset="0"/>
                <a:cs typeface="Arial" panose="020B0604020202020204" pitchFamily="34" charset="0"/>
              </a:rPr>
              <a:t>. Заключить психологический контракт с работником, </a:t>
            </a:r>
            <a:r>
              <a:rPr lang="ru-RU" sz="1200" dirty="0" smtClean="0">
                <a:solidFill>
                  <a:srgbClr val="002060"/>
                </a:solidFill>
                <a:latin typeface="Arial" panose="020B0604020202020204" pitchFamily="34" charset="0"/>
                <a:cs typeface="Arial" panose="020B0604020202020204" pitchFamily="34" charset="0"/>
              </a:rPr>
              <a:t>получив от него согласие безопасно работать в будущем и помогать окружению.</a:t>
            </a:r>
          </a:p>
          <a:p>
            <a:pPr algn="l">
              <a:tabLst>
                <a:tab pos="630243" algn="l"/>
              </a:tabLst>
            </a:pPr>
            <a:r>
              <a:rPr lang="ru-RU" sz="1200" dirty="0" smtClean="0">
                <a:latin typeface="Arial" panose="020B0604020202020204" pitchFamily="34" charset="0"/>
                <a:cs typeface="Arial" panose="020B0604020202020204" pitchFamily="34" charset="0"/>
              </a:rPr>
              <a:t>3. </a:t>
            </a:r>
            <a:r>
              <a:rPr lang="ru-RU" sz="1200" b="1" dirty="0" smtClean="0">
                <a:latin typeface="Arial" panose="020B0604020202020204" pitchFamily="34" charset="0"/>
                <a:cs typeface="Arial" panose="020B0604020202020204" pitchFamily="34" charset="0"/>
              </a:rPr>
              <a:t>Обсудить с работником  другие вопросы безопасности, </a:t>
            </a:r>
            <a:r>
              <a:rPr lang="ru-RU" sz="1200" dirty="0" smtClean="0">
                <a:solidFill>
                  <a:srgbClr val="002060"/>
                </a:solidFill>
                <a:latin typeface="Arial" panose="020B0604020202020204" pitchFamily="34" charset="0"/>
                <a:cs typeface="Arial" panose="020B0604020202020204" pitchFamily="34" charset="0"/>
              </a:rPr>
              <a:t>потенциальные угрозы в его деятельности и работе его коллег, способы преодоления, предложения по повышению безопасности. </a:t>
            </a:r>
          </a:p>
          <a:p>
            <a:pPr marL="457203" indent="-457203" algn="ctr" defTabSz="914407">
              <a:buFont typeface="+mj-lt"/>
              <a:buAutoNum type="arabicPeriod"/>
              <a:defRPr/>
            </a:pPr>
            <a:endParaRPr lang="ru-RU" sz="1200" dirty="0" smtClean="0">
              <a:solidFill>
                <a:srgbClr val="333333"/>
              </a:solidFill>
              <a:latin typeface="Arial" charset="0"/>
              <a:ea typeface="Arial" charset="0"/>
              <a:cs typeface="Arial" charset="0"/>
            </a:endParaRPr>
          </a:p>
          <a:p>
            <a:endParaRPr lang="ru-RU" b="1" dirty="0" smtClean="0"/>
          </a:p>
          <a:p>
            <a:endParaRPr lang="ru-RU" dirty="0"/>
          </a:p>
        </p:txBody>
      </p:sp>
    </p:spTree>
    <p:extLst>
      <p:ext uri="{BB962C8B-B14F-4D97-AF65-F5344CB8AC3E}">
        <p14:creationId xmlns:p14="http://schemas.microsoft.com/office/powerpoint/2010/main" val="430439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r>
              <a:rPr lang="ru-RU" dirty="0" smtClean="0"/>
              <a:t>В случае выявления в процессе наблюдения за работником его правильного, безопасного поведения, лидеру важно:</a:t>
            </a:r>
          </a:p>
          <a:p>
            <a:r>
              <a:rPr lang="ru-RU" b="1" dirty="0" smtClean="0"/>
              <a:t>Во-первых, </a:t>
            </a:r>
            <a:r>
              <a:rPr lang="ru-RU" b="0" dirty="0" smtClean="0"/>
              <a:t>п</a:t>
            </a:r>
            <a:r>
              <a:rPr lang="ru-RU" sz="1200" b="0" dirty="0" smtClean="0">
                <a:solidFill>
                  <a:srgbClr val="002060"/>
                </a:solidFill>
                <a:latin typeface="Arial" panose="020B0604020202020204" pitchFamily="34" charset="0"/>
                <a:ea typeface="Arial" charset="0"/>
                <a:cs typeface="Arial" panose="020B0604020202020204" pitchFamily="34" charset="0"/>
              </a:rPr>
              <a:t>рокомментировать</a:t>
            </a:r>
            <a:r>
              <a:rPr lang="ru-RU" sz="1200" b="0" dirty="0" smtClean="0">
                <a:solidFill>
                  <a:srgbClr val="333333"/>
                </a:solidFill>
                <a:latin typeface="Arial" panose="020B0604020202020204" pitchFamily="34" charset="0"/>
                <a:ea typeface="Arial" charset="0"/>
                <a:cs typeface="Arial" panose="020B0604020202020204" pitchFamily="34" charset="0"/>
              </a:rPr>
              <a:t> безопасное поведение работников, отметить их усилия.</a:t>
            </a:r>
          </a:p>
          <a:p>
            <a:pPr algn="l" defTabSz="914407">
              <a:defRPr/>
            </a:pPr>
            <a:r>
              <a:rPr lang="ru-RU" sz="1200" b="1" dirty="0" smtClean="0">
                <a:solidFill>
                  <a:srgbClr val="333333"/>
                </a:solidFill>
                <a:latin typeface="Arial" panose="020B0604020202020204" pitchFamily="34" charset="0"/>
                <a:ea typeface="Arial" charset="0"/>
                <a:cs typeface="Arial" panose="020B0604020202020204" pitchFamily="34" charset="0"/>
              </a:rPr>
              <a:t>Во-вторых, </a:t>
            </a:r>
            <a:r>
              <a:rPr lang="ru-RU" sz="1200" b="0" dirty="0" smtClean="0">
                <a:solidFill>
                  <a:srgbClr val="333333"/>
                </a:solidFill>
                <a:latin typeface="Arial" panose="020B0604020202020204" pitchFamily="34" charset="0"/>
                <a:ea typeface="Arial" charset="0"/>
                <a:cs typeface="Arial" panose="020B0604020202020204" pitchFamily="34" charset="0"/>
              </a:rPr>
              <a:t>о</a:t>
            </a:r>
            <a:r>
              <a:rPr lang="ru-RU" sz="1200" b="0" dirty="0" smtClean="0">
                <a:solidFill>
                  <a:srgbClr val="002060"/>
                </a:solidFill>
                <a:latin typeface="Arial" panose="020B0604020202020204" pitchFamily="34" charset="0"/>
                <a:ea typeface="Arial" charset="0"/>
                <a:cs typeface="Arial" panose="020B0604020202020204" pitchFamily="34" charset="0"/>
              </a:rPr>
              <a:t>бсудить</a:t>
            </a:r>
            <a:r>
              <a:rPr lang="ru-RU" sz="1200" b="0" dirty="0" smtClean="0">
                <a:solidFill>
                  <a:srgbClr val="333333"/>
                </a:solidFill>
                <a:latin typeface="Arial" panose="020B0604020202020204" pitchFamily="34" charset="0"/>
                <a:ea typeface="Arial" charset="0"/>
                <a:cs typeface="Arial" panose="020B0604020202020204" pitchFamily="34" charset="0"/>
              </a:rPr>
              <a:t> другие вопросы безопасности, проговорить потенциальные опасности и способы их выявления, предупреждения и предотвращения.</a:t>
            </a:r>
          </a:p>
          <a:p>
            <a:pPr algn="l" defTabSz="914407">
              <a:defRPr/>
            </a:pPr>
            <a:r>
              <a:rPr lang="ru-RU" sz="1200" b="1" dirty="0" smtClean="0">
                <a:solidFill>
                  <a:srgbClr val="002060"/>
                </a:solidFill>
                <a:latin typeface="Arial" panose="020B0604020202020204" pitchFamily="34" charset="0"/>
                <a:ea typeface="Arial" charset="0"/>
                <a:cs typeface="Arial" panose="020B0604020202020204" pitchFamily="34" charset="0"/>
              </a:rPr>
              <a:t>В третьих, </a:t>
            </a:r>
            <a:r>
              <a:rPr lang="ru-RU" sz="1200" b="0" dirty="0" smtClean="0">
                <a:solidFill>
                  <a:srgbClr val="002060"/>
                </a:solidFill>
                <a:latin typeface="Arial" panose="020B0604020202020204" pitchFamily="34" charset="0"/>
                <a:ea typeface="Arial" charset="0"/>
                <a:cs typeface="Arial" panose="020B0604020202020204" pitchFamily="34" charset="0"/>
              </a:rPr>
              <a:t>узнать</a:t>
            </a:r>
            <a:r>
              <a:rPr lang="ru-RU" sz="1200" b="0" dirty="0" smtClean="0">
                <a:solidFill>
                  <a:srgbClr val="333333"/>
                </a:solidFill>
                <a:latin typeface="Arial" panose="020B0604020202020204" pitchFamily="34" charset="0"/>
                <a:ea typeface="Arial" charset="0"/>
                <a:cs typeface="Arial" panose="020B0604020202020204" pitchFamily="34" charset="0"/>
              </a:rPr>
              <a:t> предложения работников по безопасному выполнению работ, поблагодарить.</a:t>
            </a:r>
          </a:p>
          <a:p>
            <a:r>
              <a:rPr lang="ru-RU" dirty="0" smtClean="0"/>
              <a:t> Такое обсуждение необходимо для закрепления правильного алгоритма действий у работника и определения положительных практик для масштабирования.</a:t>
            </a:r>
          </a:p>
          <a:p>
            <a:endParaRPr lang="ru-RU" dirty="0"/>
          </a:p>
        </p:txBody>
      </p:sp>
    </p:spTree>
    <p:extLst>
      <p:ext uri="{BB962C8B-B14F-4D97-AF65-F5344CB8AC3E}">
        <p14:creationId xmlns:p14="http://schemas.microsoft.com/office/powerpoint/2010/main" val="3941904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r>
              <a:rPr lang="ru-RU" b="0" dirty="0" smtClean="0"/>
              <a:t>В целом, рассматривая роль и критерии </a:t>
            </a:r>
            <a:r>
              <a:rPr kumimoji="0" lang="ru-RU" sz="1200" b="0" i="0" u="none" strike="noStrike" kern="1200" cap="none" spc="0" normalizeH="0" baseline="0" noProof="0" dirty="0" smtClean="0">
                <a:ln>
                  <a:noFill/>
                </a:ln>
                <a:solidFill>
                  <a:srgbClr val="333333"/>
                </a:solidFill>
                <a:effectLst/>
                <a:uLnTx/>
                <a:uFillTx/>
                <a:latin typeface="Arial" pitchFamily="34" charset="0"/>
                <a:ea typeface="Rosatom Light" pitchFamily="34" charset="-52"/>
                <a:cs typeface="Arial" pitchFamily="34" charset="0"/>
              </a:rPr>
              <a:t>лидерства в вопросах формирования и обеспечения </a:t>
            </a:r>
            <a:r>
              <a:rPr kumimoji="0" lang="ru-RU" sz="1200" b="0" i="0" u="none" strike="noStrike" kern="1200" cap="none" spc="0" normalizeH="0" noProof="0" dirty="0" smtClean="0">
                <a:ln>
                  <a:noFill/>
                </a:ln>
                <a:solidFill>
                  <a:srgbClr val="333333"/>
                </a:solidFill>
                <a:effectLst/>
                <a:uLnTx/>
                <a:uFillTx/>
                <a:latin typeface="Arial" pitchFamily="34" charset="0"/>
                <a:ea typeface="Rosatom Light" pitchFamily="34" charset="-52"/>
                <a:cs typeface="Arial" pitchFamily="34" charset="0"/>
              </a:rPr>
              <a:t> культуры безопасности можно сделать следующие выводы:</a:t>
            </a:r>
          </a:p>
          <a:p>
            <a:pPr marL="0" indent="0" algn="just" defTabSz="914407">
              <a:buFont typeface="+mj-lt"/>
              <a:buNone/>
              <a:defRPr/>
            </a:pPr>
            <a:r>
              <a:rPr lang="ru-RU" sz="1400" b="1" dirty="0" smtClean="0">
                <a:solidFill>
                  <a:srgbClr val="000000"/>
                </a:solidFill>
                <a:effectLst/>
                <a:latin typeface="Arial" panose="020B0604020202020204" pitchFamily="34" charset="0"/>
                <a:ea typeface="Times New Roman" panose="02020603050405020304" pitchFamily="18" charset="0"/>
              </a:rPr>
              <a:t>1.Роль лидерства для обеспечения безопасности</a:t>
            </a:r>
            <a:r>
              <a:rPr lang="ru-RU" sz="1400" dirty="0" smtClean="0">
                <a:solidFill>
                  <a:srgbClr val="000000"/>
                </a:solidFill>
                <a:effectLst/>
                <a:latin typeface="Arial" panose="020B0604020202020204" pitchFamily="34" charset="0"/>
                <a:ea typeface="Times New Roman" panose="02020603050405020304" pitchFamily="18" charset="0"/>
              </a:rPr>
              <a:t> </a:t>
            </a:r>
            <a:r>
              <a:rPr lang="ru-RU" sz="1400" dirty="0" smtClean="0">
                <a:solidFill>
                  <a:srgbClr val="002060"/>
                </a:solidFill>
                <a:effectLst/>
                <a:latin typeface="Arial" panose="020B0604020202020204" pitchFamily="34" charset="0"/>
                <a:ea typeface="Times New Roman" panose="02020603050405020304" pitchFamily="18" charset="0"/>
              </a:rPr>
              <a:t>заключается в использовании личных способностей  и компетенций для оказания влияния на приверженность работников целям и принципам безопасного поведения.</a:t>
            </a:r>
          </a:p>
          <a:p>
            <a:pPr marL="457200" indent="-457200" algn="just" defTabSz="914407">
              <a:defRPr/>
            </a:pPr>
            <a:r>
              <a:rPr kumimoji="0" lang="ru-RU" b="1" i="0" u="none" strike="noStrike" kern="1200" cap="none" spc="0" normalizeH="0" baseline="0" noProof="0" dirty="0" smtClean="0">
                <a:ln>
                  <a:noFill/>
                </a:ln>
                <a:solidFill>
                  <a:srgbClr val="333333"/>
                </a:solidFill>
                <a:effectLst/>
                <a:uLnTx/>
                <a:uFillTx/>
                <a:latin typeface="Arial" pitchFamily="34" charset="0"/>
                <a:ea typeface="Rosatom Light" pitchFamily="34" charset="-52"/>
                <a:cs typeface="Arial" pitchFamily="34" charset="0"/>
              </a:rPr>
              <a:t>2.Критерии лидерства в вопросах формирования</a:t>
            </a:r>
            <a:r>
              <a:rPr kumimoji="0" lang="ru-RU" b="1" i="0" u="none" strike="noStrike" kern="1200" cap="none" spc="0" normalizeH="0" noProof="0" dirty="0" smtClean="0">
                <a:ln>
                  <a:noFill/>
                </a:ln>
                <a:solidFill>
                  <a:srgbClr val="333333"/>
                </a:solidFill>
                <a:effectLst/>
                <a:uLnTx/>
                <a:uFillTx/>
                <a:latin typeface="Arial" pitchFamily="34" charset="0"/>
                <a:ea typeface="Rosatom Light" pitchFamily="34" charset="-52"/>
                <a:cs typeface="Arial" pitchFamily="34" charset="0"/>
              </a:rPr>
              <a:t> культуры безопасности</a:t>
            </a:r>
            <a:r>
              <a:rPr kumimoji="0" lang="ru-RU" i="0" u="none" strike="noStrike" kern="1200" cap="none" spc="0" normalizeH="0" noProof="0" dirty="0" smtClean="0">
                <a:ln>
                  <a:noFill/>
                </a:ln>
                <a:solidFill>
                  <a:srgbClr val="333333"/>
                </a:solidFill>
                <a:effectLst/>
                <a:uLnTx/>
                <a:uFillTx/>
                <a:latin typeface="Arial" pitchFamily="34" charset="0"/>
                <a:ea typeface="Rosatom Light" pitchFamily="34" charset="-52"/>
                <a:cs typeface="Arial" pitchFamily="34" charset="0"/>
              </a:rPr>
              <a:t> </a:t>
            </a:r>
            <a:r>
              <a:rPr kumimoji="0" lang="ru-RU" i="0" u="none" strike="noStrike" kern="1200" cap="none" spc="0" normalizeH="0" noProof="0" dirty="0" smtClean="0">
                <a:ln>
                  <a:noFill/>
                </a:ln>
                <a:solidFill>
                  <a:srgbClr val="002060"/>
                </a:solidFill>
                <a:effectLst/>
                <a:uLnTx/>
                <a:uFillTx/>
                <a:latin typeface="Arial" pitchFamily="34" charset="0"/>
                <a:ea typeface="Rosatom Light" pitchFamily="34" charset="-52"/>
                <a:cs typeface="Arial" pitchFamily="34" charset="0"/>
              </a:rPr>
              <a:t>проявляются в практической деятельности и определяются </a:t>
            </a:r>
            <a:r>
              <a:rPr kumimoji="0" lang="ru-RU" i="0" u="none" strike="noStrike" kern="1200" cap="none" spc="0" normalizeH="0" noProof="0" dirty="0" err="1" smtClean="0">
                <a:ln>
                  <a:noFill/>
                </a:ln>
                <a:solidFill>
                  <a:srgbClr val="002060"/>
                </a:solidFill>
                <a:effectLst/>
                <a:uLnTx/>
                <a:uFillTx/>
                <a:latin typeface="Arial" pitchFamily="34" charset="0"/>
                <a:ea typeface="Rosatom Light" pitchFamily="34" charset="-52"/>
                <a:cs typeface="Arial" pitchFamily="34" charset="0"/>
              </a:rPr>
              <a:t>с</a:t>
            </a:r>
            <a:r>
              <a:rPr kumimoji="0" lang="ru-RU" i="0" u="none" strike="noStrike" kern="0" cap="none" spc="0" normalizeH="0" baseline="0" noProof="0" dirty="0" err="1" smtClean="0">
                <a:ln>
                  <a:noFill/>
                </a:ln>
                <a:solidFill>
                  <a:srgbClr val="002060"/>
                </a:solidFill>
                <a:effectLst/>
                <a:uLnTx/>
                <a:uFillTx/>
                <a:latin typeface="Arial" panose="020B0604020202020204" pitchFamily="34" charset="0"/>
                <a:cs typeface="Arial" panose="020B0604020202020204" pitchFamily="34" charset="0"/>
              </a:rPr>
              <a:t>формированностью</a:t>
            </a:r>
            <a:r>
              <a:rPr kumimoji="0" lang="ru-RU" i="0" u="none" strike="noStrike" kern="0" cap="none" spc="0" normalizeH="0" baseline="0" noProof="0" dirty="0" smtClean="0">
                <a:ln>
                  <a:noFill/>
                </a:ln>
                <a:solidFill>
                  <a:srgbClr val="002060"/>
                </a:solidFill>
                <a:effectLst/>
                <a:uLnTx/>
                <a:uFillTx/>
                <a:latin typeface="Arial" panose="020B0604020202020204" pitchFamily="34" charset="0"/>
                <a:cs typeface="Arial" panose="020B0604020202020204" pitchFamily="34" charset="0"/>
              </a:rPr>
              <a:t> общих целей, ценностей и модели безопасного поведения, уровнем развития мотивации и компетенций персонала, учетом рисков при принятии решения и обеспечением устойчивых результатов </a:t>
            </a:r>
            <a:r>
              <a:rPr lang="ru-RU" dirty="0" smtClean="0">
                <a:solidFill>
                  <a:srgbClr val="002060"/>
                </a:solidFill>
                <a:latin typeface="Arial" panose="020B0604020202020204" pitchFamily="34" charset="0"/>
                <a:cs typeface="Arial" panose="020B0604020202020204" pitchFamily="34" charset="0"/>
              </a:rPr>
              <a:t>в достижении целей и поддержании общих приоритетов</a:t>
            </a:r>
          </a:p>
          <a:p>
            <a:endParaRPr lang="ru-RU" b="0" dirty="0" smtClean="0"/>
          </a:p>
          <a:p>
            <a:endParaRPr lang="ru-RU" dirty="0"/>
          </a:p>
        </p:txBody>
      </p:sp>
    </p:spTree>
    <p:extLst>
      <p:ext uri="{BB962C8B-B14F-4D97-AF65-F5344CB8AC3E}">
        <p14:creationId xmlns:p14="http://schemas.microsoft.com/office/powerpoint/2010/main" val="3956038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r>
              <a:rPr lang="ru-RU" dirty="0" smtClean="0"/>
              <a:t>Мы предлагаем</a:t>
            </a:r>
            <a:r>
              <a:rPr lang="ru-RU" baseline="0" dirty="0" smtClean="0"/>
              <a:t> Вам потренироваться. </a:t>
            </a:r>
            <a:r>
              <a:rPr lang="ru-RU" sz="1200" dirty="0" smtClean="0"/>
              <a:t>Выберете ключевые особенности лидеров в обеспечении безопасности из представленного списка.</a:t>
            </a:r>
          </a:p>
          <a:p>
            <a:pPr algn="just"/>
            <a:r>
              <a:rPr lang="ru-RU" sz="1200" dirty="0" smtClean="0">
                <a:latin typeface="Arial" panose="020B0604020202020204" pitchFamily="34" charset="0"/>
                <a:cs typeface="Arial" panose="020B0604020202020204" pitchFamily="34" charset="0"/>
              </a:rPr>
              <a:t>Ключевыми особенностями лидеров в обеспечении безопасности являются: </a:t>
            </a:r>
          </a:p>
          <a:p>
            <a:pPr marL="228600" indent="-228600" algn="just">
              <a:buFont typeface="+mj-lt"/>
              <a:buAutoNum type="arabicPeriod"/>
            </a:pPr>
            <a:r>
              <a:rPr lang="ru-RU" sz="1200" dirty="0" smtClean="0">
                <a:latin typeface="Arial" panose="020B0604020202020204" pitchFamily="34" charset="0"/>
                <a:cs typeface="Arial" panose="020B0604020202020204" pitchFamily="34" charset="0"/>
              </a:rPr>
              <a:t>Готовность брать на себя ответственность и вести за собой</a:t>
            </a:r>
          </a:p>
          <a:p>
            <a:pPr marL="228600" indent="-228600" algn="just">
              <a:buFont typeface="+mj-lt"/>
              <a:buAutoNum type="arabicPeriod"/>
            </a:pPr>
            <a:r>
              <a:rPr lang="ru-RU" sz="1200" dirty="0" err="1" smtClean="0">
                <a:latin typeface="Arial" panose="020B0604020202020204" pitchFamily="34" charset="0"/>
                <a:cs typeface="Arial" panose="020B0604020202020204" pitchFamily="34" charset="0"/>
              </a:rPr>
              <a:t>Проактивный</a:t>
            </a:r>
            <a:r>
              <a:rPr lang="ru-RU" sz="1200" dirty="0" smtClean="0">
                <a:latin typeface="Arial" panose="020B0604020202020204" pitchFamily="34" charset="0"/>
                <a:cs typeface="Arial" panose="020B0604020202020204" pitchFamily="34" charset="0"/>
              </a:rPr>
              <a:t> подход</a:t>
            </a:r>
          </a:p>
          <a:p>
            <a:pPr marL="228600" indent="-228600" algn="just">
              <a:buFont typeface="+mj-lt"/>
              <a:buAutoNum type="arabicPeriod"/>
            </a:pPr>
            <a:r>
              <a:rPr lang="ru-RU" sz="1200" dirty="0" err="1" smtClean="0">
                <a:latin typeface="Arial" panose="020B0604020202020204" pitchFamily="34" charset="0"/>
                <a:cs typeface="Arial" panose="020B0604020202020204" pitchFamily="34" charset="0"/>
              </a:rPr>
              <a:t>Коучинг</a:t>
            </a:r>
            <a:r>
              <a:rPr lang="ru-RU" sz="1200" dirty="0" smtClean="0">
                <a:latin typeface="Arial" panose="020B0604020202020204" pitchFamily="34" charset="0"/>
                <a:cs typeface="Arial" panose="020B0604020202020204" pitchFamily="34" charset="0"/>
              </a:rPr>
              <a:t> как механизм влияния</a:t>
            </a:r>
            <a:endParaRPr lang="ru-RU" dirty="0"/>
          </a:p>
        </p:txBody>
      </p:sp>
    </p:spTree>
    <p:extLst>
      <p:ext uri="{BB962C8B-B14F-4D97-AF65-F5344CB8AC3E}">
        <p14:creationId xmlns:p14="http://schemas.microsoft.com/office/powerpoint/2010/main" val="3463876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bg1"/>
                </a:solidFill>
                <a:latin typeface="Arial" panose="020B0604020202020204" pitchFamily="34" charset="0"/>
                <a:cs typeface="Arial" panose="020B0604020202020204" pitchFamily="34" charset="0"/>
              </a:rPr>
              <a:t>Вы приступаете</a:t>
            </a:r>
            <a:r>
              <a:rPr lang="ru-RU" sz="1200" baseline="0" dirty="0" smtClean="0">
                <a:solidFill>
                  <a:schemeClr val="bg1"/>
                </a:solidFill>
                <a:latin typeface="Arial" panose="020B0604020202020204" pitchFamily="34" charset="0"/>
                <a:cs typeface="Arial" panose="020B0604020202020204" pitchFamily="34" charset="0"/>
              </a:rPr>
              <a:t> к изучению первой темы «Организационное лидерство и культура для безопасности»</a:t>
            </a:r>
            <a:endParaRPr lang="ru-RU" sz="12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68498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Вы приступаете к изучению следующей темы - </a:t>
            </a:r>
            <a:r>
              <a:rPr lang="ru-RU" sz="1200" dirty="0" smtClean="0">
                <a:solidFill>
                  <a:schemeClr val="bg1"/>
                </a:solidFill>
                <a:latin typeface="Arial" panose="020B0604020202020204" pitchFamily="34" charset="0"/>
                <a:cs typeface="Arial" panose="020B0604020202020204" pitchFamily="34" charset="0"/>
              </a:rPr>
              <a:t>Документальная</a:t>
            </a:r>
            <a:r>
              <a:rPr lang="ru-RU" sz="1200" baseline="0" dirty="0" smtClean="0">
                <a:solidFill>
                  <a:schemeClr val="bg1"/>
                </a:solidFill>
                <a:latin typeface="Arial" panose="020B0604020202020204" pitchFamily="34" charset="0"/>
                <a:cs typeface="Arial" panose="020B0604020202020204" pitchFamily="34" charset="0"/>
              </a:rPr>
              <a:t> основа понятия «Культура безопасности»</a:t>
            </a:r>
            <a:endParaRPr lang="ru-RU" sz="12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8962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r>
              <a:rPr lang="ru-RU" dirty="0" smtClean="0"/>
              <a:t>Авария на Чернобыльской АЭС в 1986 году одна из крупнейших техногенных катастроф за всю историю человечества.</a:t>
            </a:r>
          </a:p>
          <a:p>
            <a:r>
              <a:rPr lang="ru-RU" dirty="0" smtClean="0"/>
              <a:t>Была полностью разрушена активная зона</a:t>
            </a:r>
            <a:r>
              <a:rPr lang="ru-RU" baseline="0" dirty="0" smtClean="0"/>
              <a:t> реактора, здание энергоблока частично обрушилось, произошел выброс радиоактивных материалов в окружающую среду. Загрязнению подверглось более 200 тысяч квадратных километров.</a:t>
            </a:r>
            <a:endParaRPr lang="ru-RU" dirty="0"/>
          </a:p>
        </p:txBody>
      </p:sp>
    </p:spTree>
    <p:extLst>
      <p:ext uri="{BB962C8B-B14F-4D97-AF65-F5344CB8AC3E}">
        <p14:creationId xmlns:p14="http://schemas.microsoft.com/office/powerpoint/2010/main" val="12158447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r>
              <a:rPr lang="ru-RU" dirty="0" smtClean="0"/>
              <a:t>Термин «Культура безопасности» был впервые использован в 1986 г.</a:t>
            </a:r>
            <a:r>
              <a:rPr lang="ru-RU" baseline="0" dirty="0" smtClean="0"/>
              <a:t> в «Итоговом докладе о совещании по рассмотрению причин и последствий аварии в Чернобыле», именно после этого момента началось развитие данного понятия и последующая история его развития.</a:t>
            </a:r>
          </a:p>
          <a:p>
            <a:endParaRPr lang="ru-RU" dirty="0"/>
          </a:p>
        </p:txBody>
      </p:sp>
    </p:spTree>
    <p:extLst>
      <p:ext uri="{BB962C8B-B14F-4D97-AF65-F5344CB8AC3E}">
        <p14:creationId xmlns:p14="http://schemas.microsoft.com/office/powerpoint/2010/main" val="3507700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r>
              <a:rPr lang="ru-RU" dirty="0" smtClean="0"/>
              <a:t>В 1991</a:t>
            </a:r>
            <a:r>
              <a:rPr lang="ru-RU" baseline="0" dirty="0" smtClean="0"/>
              <a:t> году МАГАТЭ представило определение термина «Культура безопасности» в  документе </a:t>
            </a:r>
            <a:r>
              <a:rPr lang="en-US" baseline="0" dirty="0" smtClean="0"/>
              <a:t>INSAG-4</a:t>
            </a:r>
            <a:r>
              <a:rPr lang="ru-RU" baseline="0" dirty="0" smtClean="0"/>
              <a:t>: «Культура безопасности определяется как такой набор характеристик и особенностей деятельности организаций и поведения отдельных лиц, который устанавливает, что проблемам безопасности, как обладающим высшим приоритетом, уделяется внимание, определяемое их значимостью».</a:t>
            </a:r>
          </a:p>
          <a:p>
            <a:endParaRPr lang="ru-RU" baseline="0" dirty="0" smtClean="0"/>
          </a:p>
          <a:p>
            <a:endParaRPr lang="ru-RU" dirty="0"/>
          </a:p>
        </p:txBody>
      </p:sp>
    </p:spTree>
    <p:extLst>
      <p:ext uri="{BB962C8B-B14F-4D97-AF65-F5344CB8AC3E}">
        <p14:creationId xmlns:p14="http://schemas.microsoft.com/office/powerpoint/2010/main" val="18655558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r>
              <a:rPr lang="ru-RU" dirty="0" smtClean="0"/>
              <a:t>В результате 9-балльного землетрясения и последовавшего за ним цунами на японской АЭС </a:t>
            </a:r>
            <a:r>
              <a:rPr lang="ru-RU" dirty="0" err="1" smtClean="0"/>
              <a:t>Фукусима</a:t>
            </a:r>
            <a:r>
              <a:rPr lang="ru-RU" dirty="0" smtClean="0"/>
              <a:t> </a:t>
            </a:r>
            <a:r>
              <a:rPr lang="ru-RU" dirty="0" err="1" smtClean="0"/>
              <a:t>Даичи</a:t>
            </a:r>
            <a:r>
              <a:rPr lang="ru-RU" dirty="0" smtClean="0"/>
              <a:t> произошла крупная радиационная авария 7-го (высшего) уровня по шкале INES. </a:t>
            </a:r>
          </a:p>
          <a:p>
            <a:endParaRPr lang="ru-RU" sz="1200" dirty="0" smtClean="0">
              <a:latin typeface="Arial" panose="020B0604020202020204" pitchFamily="34" charset="0"/>
              <a:cs typeface="Arial" panose="020B0604020202020204" pitchFamily="34" charset="0"/>
            </a:endParaRPr>
          </a:p>
          <a:p>
            <a:r>
              <a:rPr lang="ru-RU" sz="1200" dirty="0" smtClean="0">
                <a:latin typeface="Arial" panose="020B0604020202020204" pitchFamily="34" charset="0"/>
                <a:cs typeface="Arial" panose="020B0604020202020204" pitchFamily="34" charset="0"/>
              </a:rPr>
              <a:t>Рассчитанная на 7-балльное землетрясение, АЭС «Фукусима-1» выдержала 9 баллов. Если бы не наложение других факторов (цунами и проблемы с резервным энергоснабжением в начальный период после аварии), ситуацию можно было быстро урегулировать. Многократные предупреждения экспертов о высокой вероятности цунами такой силы, на которую не рассчитывали проектировщики АЭС в 1967 году, были проигнорированы компанией-оператором и регуляторами. Было принято решение об отсутствии необходимости учета возможности </a:t>
            </a:r>
            <a:r>
              <a:rPr lang="ru-RU" sz="1200" dirty="0" err="1" smtClean="0">
                <a:latin typeface="Arial" panose="020B0604020202020204" pitchFamily="34" charset="0"/>
                <a:cs typeface="Arial" panose="020B0604020202020204" pitchFamily="34" charset="0"/>
              </a:rPr>
              <a:t>обесточения</a:t>
            </a:r>
            <a:r>
              <a:rPr lang="ru-RU" sz="1200" dirty="0" smtClean="0">
                <a:latin typeface="Arial" panose="020B0604020202020204" pitchFamily="34" charset="0"/>
                <a:cs typeface="Arial" panose="020B0604020202020204" pitchFamily="34" charset="0"/>
              </a:rPr>
              <a:t> АЭС, потому что вероятность этого события низкая и необходимые меры уже приняты</a:t>
            </a:r>
            <a:endParaRPr lang="ru-RU" dirty="0"/>
          </a:p>
        </p:txBody>
      </p:sp>
    </p:spTree>
    <p:extLst>
      <p:ext uri="{BB962C8B-B14F-4D97-AF65-F5344CB8AC3E}">
        <p14:creationId xmlns:p14="http://schemas.microsoft.com/office/powerpoint/2010/main" val="31894493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r>
              <a:rPr lang="ru-RU" dirty="0" smtClean="0"/>
              <a:t>С 2016 года в России действует документ НП-001-15</a:t>
            </a:r>
            <a:r>
              <a:rPr lang="ru-RU" baseline="0" dirty="0" smtClean="0"/>
              <a:t> «Общие положения обеспечения безопасности атомных станций», в котором устанавливается  определение культуры безопасности, действующее на территории РФ, оно соответствует требованиям международного уровня и имеет ключевое отличие от определения, данного МАГАТЭ. </a:t>
            </a:r>
          </a:p>
          <a:p>
            <a:r>
              <a:rPr lang="ru-RU" baseline="0" dirty="0" smtClean="0"/>
              <a:t>В определении культуры безопасности, которое действует в Российской Федерации уделяется внимание «Вопросам безопасности», тогда как в определении МАГАТЭ – уделяется внимание «Проблемам безопасности». </a:t>
            </a:r>
          </a:p>
          <a:p>
            <a:r>
              <a:rPr lang="ru-RU" baseline="0" dirty="0" smtClean="0"/>
              <a:t>Это говорит о том, что в России прорабатываются меры на недопущение проблем в области безопасности, тем самым разработка норм и требований в области культуры безопасности и охраны труда направлены на предупреждение. Данное утверждение заключается в одной из ценностей Госкорпорации «Росатом» – «На шаг впереди».</a:t>
            </a:r>
          </a:p>
          <a:p>
            <a:pPr marL="0" marR="0" indent="0" algn="l" defTabSz="914400" rtl="0" eaLnBrk="1" fontAlgn="auto" latinLnBrk="0" hangingPunct="1">
              <a:lnSpc>
                <a:spcPct val="100000"/>
              </a:lnSpc>
              <a:spcBef>
                <a:spcPts val="0"/>
              </a:spcBef>
              <a:spcAft>
                <a:spcPts val="0"/>
              </a:spcAft>
              <a:buClrTx/>
              <a:buSzTx/>
              <a:buFontTx/>
              <a:buNone/>
              <a:tabLst/>
              <a:defRPr/>
            </a:pPr>
            <a:endParaRPr lang="ru-RU"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 2018 году было выпущено Руководство</a:t>
            </a:r>
            <a:r>
              <a:rPr lang="ru-RU" baseline="0" dirty="0" smtClean="0"/>
              <a:t> по безопасности, в котором содержатся разъяснения к содержанию требований НП-001-15, сформулированные Федеральной службой по экологическому, технологическому и атомному надзору, в том числе рекомендации по однозначной трактовке использованной в НП-001-15 терминологии.</a:t>
            </a:r>
            <a:endParaRPr lang="ru-RU" dirty="0" smtClean="0"/>
          </a:p>
          <a:p>
            <a:endParaRPr lang="ru-RU" dirty="0" smtClean="0"/>
          </a:p>
          <a:p>
            <a:endParaRPr lang="ru-RU" dirty="0"/>
          </a:p>
        </p:txBody>
      </p:sp>
    </p:spTree>
    <p:extLst>
      <p:ext uri="{BB962C8B-B14F-4D97-AF65-F5344CB8AC3E}">
        <p14:creationId xmlns:p14="http://schemas.microsoft.com/office/powerpoint/2010/main" val="16386891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Согласно «Общим положениям</a:t>
            </a:r>
            <a:r>
              <a:rPr lang="ru-RU" baseline="0" dirty="0" smtClean="0"/>
              <a:t> обеспечения безопасности атомных станций» у всех работников и организаций, связанных с размещением, сооружением, эксплуатацией и выводом из эксплуатации АС, </a:t>
            </a:r>
            <a:r>
              <a:rPr lang="ru-RU" b="1" baseline="0" dirty="0" smtClean="0"/>
              <a:t>проектированием</a:t>
            </a:r>
            <a:r>
              <a:rPr lang="ru-RU" baseline="0" dirty="0" smtClean="0"/>
              <a:t>, конструированием и изготовлением их систем и элементов, должна формироваться и поддерживаться культура безопасности. На следующем слайде мы предлагаем вам ознакомиться с путями формирования культуры безопасности, представленными в данном документе.</a:t>
            </a:r>
            <a:endParaRPr lang="ru-RU" dirty="0" smtClean="0"/>
          </a:p>
          <a:p>
            <a:endParaRPr lang="ru-RU" dirty="0"/>
          </a:p>
        </p:txBody>
      </p:sp>
    </p:spTree>
    <p:extLst>
      <p:ext uri="{BB962C8B-B14F-4D97-AF65-F5344CB8AC3E}">
        <p14:creationId xmlns:p14="http://schemas.microsoft.com/office/powerpoint/2010/main" val="1542556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Согласно «Общим положениям</a:t>
            </a:r>
            <a:r>
              <a:rPr lang="ru-RU" baseline="0" dirty="0" smtClean="0"/>
              <a:t> обеспечения безопасности атомных станций» у всех работников и организаций, связанных с размещением, сооружением, эксплуатацией и выводом из эксплуатации АС, </a:t>
            </a:r>
            <a:r>
              <a:rPr lang="ru-RU" b="1" baseline="0" dirty="0" smtClean="0"/>
              <a:t>проектированием</a:t>
            </a:r>
            <a:r>
              <a:rPr lang="ru-RU" baseline="0" dirty="0" smtClean="0"/>
              <a:t>, конструированием и изготовлением их систем и элементов, должна формироваться и поддерживаться культура безопасности. Мы предлагаем вам ознакомиться с путями формирования культуры безопасности, представленными в данном документе.</a:t>
            </a:r>
            <a:endParaRPr lang="ru-RU" dirty="0" smtClean="0"/>
          </a:p>
          <a:p>
            <a:endParaRPr lang="ru-RU" dirty="0"/>
          </a:p>
        </p:txBody>
      </p:sp>
    </p:spTree>
    <p:extLst>
      <p:ext uri="{BB962C8B-B14F-4D97-AF65-F5344CB8AC3E}">
        <p14:creationId xmlns:p14="http://schemas.microsoft.com/office/powerpoint/2010/main" val="9089513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r>
              <a:rPr lang="ru-RU" dirty="0" smtClean="0"/>
              <a:t>В 2018 году Указом Президента РФ были утверждены основы государственной политики в области обеспечения</a:t>
            </a:r>
            <a:r>
              <a:rPr lang="ru-RU" baseline="0" dirty="0" smtClean="0"/>
              <a:t> ядерной и радиационной безопасности, которые установили приоритет и поддержание на высоком уровне ядерной и радиационной безопасности объектов использования атомной энергии в мирных и оборонных целях. </a:t>
            </a:r>
          </a:p>
          <a:p>
            <a:r>
              <a:rPr lang="ru-RU" baseline="0" dirty="0" smtClean="0"/>
              <a:t>Таким образом, в России наивысший приоритет безопасности установлен на политическом уровне.</a:t>
            </a:r>
            <a:endParaRPr lang="ru-RU" dirty="0" smtClean="0"/>
          </a:p>
          <a:p>
            <a:endParaRPr lang="ru-RU" dirty="0"/>
          </a:p>
        </p:txBody>
      </p:sp>
    </p:spTree>
    <p:extLst>
      <p:ext uri="{BB962C8B-B14F-4D97-AF65-F5344CB8AC3E}">
        <p14:creationId xmlns:p14="http://schemas.microsoft.com/office/powerpoint/2010/main" val="14564803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r>
              <a:rPr lang="ru-RU" dirty="0" smtClean="0"/>
              <a:t>В 2021 года в Госкорпорации</a:t>
            </a:r>
            <a:r>
              <a:rPr lang="ru-RU" baseline="0" dirty="0" smtClean="0"/>
              <a:t> </a:t>
            </a:r>
            <a:r>
              <a:rPr lang="ru-RU" dirty="0" smtClean="0"/>
              <a:t>«Росатом» утверждена Единая</a:t>
            </a:r>
            <a:r>
              <a:rPr lang="ru-RU" baseline="0" dirty="0" smtClean="0"/>
              <a:t> отраслевая политика культуры безопасности. </a:t>
            </a:r>
          </a:p>
          <a:p>
            <a:r>
              <a:rPr lang="ru-RU" baseline="0" dirty="0" smtClean="0"/>
              <a:t>Настоящая политика является основополагающим документом, для определения единой позиции Госкорпорации «Росатом» и ее организаций в области культуры безопасности, включая цель, задачи и принципы деятельности в данном направлении в атомной отрасли.</a:t>
            </a:r>
          </a:p>
          <a:p>
            <a:r>
              <a:rPr lang="ru-RU" baseline="0" dirty="0" smtClean="0"/>
              <a:t>Цель политики – обеспечение эффективной культуры безопасности, которая реализуется в рамках четырех групп процессов путем разработки программ, методических документов и локальных нормативных актов.</a:t>
            </a:r>
          </a:p>
          <a:p>
            <a:r>
              <a:rPr lang="ru-RU" baseline="0" dirty="0" smtClean="0"/>
              <a:t>Политика обязательная для соблюдения всеми сотрудниками отрасли.</a:t>
            </a:r>
          </a:p>
          <a:p>
            <a:r>
              <a:rPr lang="ru-RU" baseline="0" dirty="0" smtClean="0"/>
              <a:t>Рекомендуем вам ознакомиться с данной политикой и придерживаться ее в своей работе.</a:t>
            </a:r>
          </a:p>
          <a:p>
            <a:endParaRPr lang="ru-RU" baseline="0" dirty="0" smtClean="0"/>
          </a:p>
          <a:p>
            <a:endParaRPr lang="ru-RU" dirty="0" smtClean="0"/>
          </a:p>
          <a:p>
            <a:endParaRPr lang="ru-RU" dirty="0"/>
          </a:p>
        </p:txBody>
      </p:sp>
    </p:spTree>
    <p:extLst>
      <p:ext uri="{BB962C8B-B14F-4D97-AF65-F5344CB8AC3E}">
        <p14:creationId xmlns:p14="http://schemas.microsoft.com/office/powerpoint/2010/main" val="632760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Деятельность в области культуры безопасности, в соответствии</a:t>
            </a:r>
            <a:r>
              <a:rPr lang="ru-RU" baseline="0" dirty="0" smtClean="0"/>
              <a:t> с Единой отраслевой политикой культуры безопасности Госкорпорации «Росатом», направлена на решение ряда задач, в том числе развитие лидерства руководителей в целях безопасности. Соблюдение Политики является обязательным для всех работников отрасли. Основополагающий принцип лидерства, который представлен на слайде, основан на нормах безопасности МАГАТЭ. Далее рассмотрим, как именно принцип лидерства должен применяться руководителями на практике  </a:t>
            </a:r>
            <a:endParaRPr lang="ru-RU" dirty="0" smtClean="0"/>
          </a:p>
          <a:p>
            <a:endParaRPr lang="ru-RU" dirty="0"/>
          </a:p>
        </p:txBody>
      </p:sp>
    </p:spTree>
    <p:extLst>
      <p:ext uri="{BB962C8B-B14F-4D97-AF65-F5344CB8AC3E}">
        <p14:creationId xmlns:p14="http://schemas.microsoft.com/office/powerpoint/2010/main" val="37352396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В определении культуры безопасности, которое дано в политике, также как и в НП-001-15 имеется важное отличие от определения данного МАГАТЭ, так это то, что уделяется внимание «Вопросам безопасности», тогда как в определении МАГАТЭ – уделяется внимание «Проблемам безопасности», </a:t>
            </a:r>
            <a:r>
              <a:rPr lang="ru-RU" b="0" baseline="0" dirty="0" smtClean="0">
                <a:solidFill>
                  <a:srgbClr val="002060"/>
                </a:solidFill>
              </a:rPr>
              <a:t>тем самым подчеркивая, что безопасность должна рассматриваться в широком контексте, не связанном исключительно с проблемами. </a:t>
            </a:r>
            <a:endParaRPr lang="ru-RU" b="0" dirty="0" smtClean="0"/>
          </a:p>
          <a:p>
            <a:endParaRPr lang="ru-RU" baseline="0" dirty="0" smtClean="0"/>
          </a:p>
          <a:p>
            <a:r>
              <a:rPr lang="ru-RU" baseline="0" dirty="0" smtClean="0"/>
              <a:t>Данное утверждение заключается в одной из ценностей Госкорпорации «Росатом» – «На шаг впереди».</a:t>
            </a:r>
            <a:endParaRPr lang="ru-RU" dirty="0" smtClean="0"/>
          </a:p>
          <a:p>
            <a:endParaRPr lang="ru-RU" dirty="0"/>
          </a:p>
        </p:txBody>
      </p:sp>
    </p:spTree>
    <p:extLst>
      <p:ext uri="{BB962C8B-B14F-4D97-AF65-F5344CB8AC3E}">
        <p14:creationId xmlns:p14="http://schemas.microsoft.com/office/powerpoint/2010/main" val="5022471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На сегодняшний день существуют следующие определения «Культуры безопасности», представленные на слайде. </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Стоит отметить, что работники Госкорпорации «Росатом» и её организаций должны использовать в своей деятельности определение из Единой отраслевой политики культуры безопасности.</a:t>
            </a:r>
            <a:endParaRPr lang="ru-RU" dirty="0"/>
          </a:p>
        </p:txBody>
      </p:sp>
    </p:spTree>
    <p:extLst>
      <p:ext uri="{BB962C8B-B14F-4D97-AF65-F5344CB8AC3E}">
        <p14:creationId xmlns:p14="http://schemas.microsoft.com/office/powerpoint/2010/main" val="28293858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Вы можете ознакомиться</a:t>
            </a:r>
            <a:r>
              <a:rPr lang="ru-RU" baseline="0" dirty="0" smtClean="0"/>
              <a:t> с перечнем публикаций МАГАТЭ в области безопасности, часть из них переведена на русский язык и доступна для скачивания на официальном сайте МАГАТЭ.</a:t>
            </a:r>
            <a:endParaRPr lang="ru-RU" dirty="0" smtClean="0"/>
          </a:p>
          <a:p>
            <a:endParaRPr lang="ru-RU" dirty="0"/>
          </a:p>
        </p:txBody>
      </p:sp>
    </p:spTree>
    <p:extLst>
      <p:ext uri="{BB962C8B-B14F-4D97-AF65-F5344CB8AC3E}">
        <p14:creationId xmlns:p14="http://schemas.microsoft.com/office/powerpoint/2010/main" val="31049193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r>
              <a:rPr lang="ru-RU" dirty="0" smtClean="0"/>
              <a:t>Мы предлагаем</a:t>
            </a:r>
            <a:r>
              <a:rPr lang="ru-RU" baseline="0" dirty="0" smtClean="0"/>
              <a:t> Вам потренироваться. Соотнесите документ и этап развития термина «Культура безопасности»</a:t>
            </a:r>
            <a:endParaRPr lang="ru-RU" dirty="0"/>
          </a:p>
        </p:txBody>
      </p:sp>
    </p:spTree>
    <p:extLst>
      <p:ext uri="{BB962C8B-B14F-4D97-AF65-F5344CB8AC3E}">
        <p14:creationId xmlns:p14="http://schemas.microsoft.com/office/powerpoint/2010/main" val="364480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Подводим</a:t>
            </a:r>
            <a:r>
              <a:rPr lang="ru-RU" baseline="0" dirty="0" smtClean="0"/>
              <a:t> итоги по первым двум разделам. </a:t>
            </a:r>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В</a:t>
            </a:r>
            <a:r>
              <a:rPr lang="ru-RU" dirty="0" smtClean="0"/>
              <a:t>ыполнение</a:t>
            </a:r>
            <a:r>
              <a:rPr lang="ru-RU" baseline="0" dirty="0" smtClean="0"/>
              <a:t> всех этапов деятельности по развитию культуры безопасности должно учитывать влияние организационной культуры и системы управления, особенности управленческой деятельности (такие как дистанция власти), а также базовые установки работников, на выявление которых направлена оценка культуры безопасности в организации. Организационная культура с трудом поддается изменениям, однако, своевременно изменяя недостатки системы управления, принимая взвешенные и консервативные управленческие решения и доводя их до сведения персонала, можно изменять установки работников, что позволит постепенно направить организационную культуру предприятия в сторону приоритета безопасности.</a:t>
            </a:r>
            <a:endParaRPr lang="ru-RU" dirty="0"/>
          </a:p>
        </p:txBody>
      </p:sp>
    </p:spTree>
    <p:extLst>
      <p:ext uri="{BB962C8B-B14F-4D97-AF65-F5344CB8AC3E}">
        <p14:creationId xmlns:p14="http://schemas.microsoft.com/office/powerpoint/2010/main" val="23710547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Вы приступаете к изучению следующей темы - </a:t>
            </a:r>
            <a:r>
              <a:rPr lang="ru-RU" sz="1200" dirty="0" smtClean="0">
                <a:solidFill>
                  <a:schemeClr val="bg1"/>
                </a:solidFill>
                <a:latin typeface="Arial" panose="020B0604020202020204" pitchFamily="34" charset="0"/>
                <a:cs typeface="Arial" panose="020B0604020202020204" pitchFamily="34" charset="0"/>
              </a:rPr>
              <a:t>Ожидания Заказчика по проекту сооружения АЭС </a:t>
            </a:r>
            <a:r>
              <a:rPr lang="ru-RU" sz="1200" dirty="0" err="1" smtClean="0">
                <a:solidFill>
                  <a:schemeClr val="bg1"/>
                </a:solidFill>
                <a:latin typeface="Arial" panose="020B0604020202020204" pitchFamily="34" charset="0"/>
                <a:cs typeface="Arial" panose="020B0604020202020204" pitchFamily="34" charset="0"/>
              </a:rPr>
              <a:t>Пакш</a:t>
            </a:r>
            <a:r>
              <a:rPr lang="ru-RU" sz="1200" dirty="0" smtClean="0">
                <a:solidFill>
                  <a:schemeClr val="bg1"/>
                </a:solidFill>
                <a:latin typeface="Arial" panose="020B0604020202020204" pitchFamily="34" charset="0"/>
                <a:cs typeface="Arial" panose="020B0604020202020204" pitchFamily="34" charset="0"/>
              </a:rPr>
              <a:t> II в области культуры безопасности</a:t>
            </a:r>
          </a:p>
          <a:p>
            <a:endParaRPr lang="ru-RU" dirty="0"/>
          </a:p>
        </p:txBody>
      </p:sp>
    </p:spTree>
    <p:extLst>
      <p:ext uri="{BB962C8B-B14F-4D97-AF65-F5344CB8AC3E}">
        <p14:creationId xmlns:p14="http://schemas.microsoft.com/office/powerpoint/2010/main" val="25889954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r>
              <a:rPr lang="ru-RU" dirty="0" smtClean="0">
                <a:latin typeface="Arial" panose="020B0604020202020204" pitchFamily="34" charset="0"/>
                <a:cs typeface="Arial" panose="020B0604020202020204" pitchFamily="34" charset="0"/>
              </a:rPr>
              <a:t>На сайте</a:t>
            </a:r>
            <a:r>
              <a:rPr lang="ru-RU" baseline="0" dirty="0" smtClean="0">
                <a:latin typeface="Arial" panose="020B0604020202020204" pitchFamily="34" charset="0"/>
                <a:cs typeface="Arial" panose="020B0604020202020204" pitchFamily="34" charset="0"/>
              </a:rPr>
              <a:t> Заказчика есть возможность ознакомиться с актуальными политиками, используемыми на проекте сооружения АЭС </a:t>
            </a:r>
            <a:r>
              <a:rPr lang="ru-RU" baseline="0" dirty="0" err="1" smtClean="0">
                <a:latin typeface="Arial" panose="020B0604020202020204" pitchFamily="34" charset="0"/>
                <a:cs typeface="Arial" panose="020B0604020202020204" pitchFamily="34" charset="0"/>
              </a:rPr>
              <a:t>Пакш</a:t>
            </a:r>
            <a:r>
              <a:rPr lang="ru-RU" baseline="0" dirty="0" smtClean="0">
                <a:latin typeface="Arial" panose="020B0604020202020204" pitchFamily="34" charset="0"/>
                <a:cs typeface="Arial" panose="020B0604020202020204" pitchFamily="34" charset="0"/>
              </a:rPr>
              <a:t> </a:t>
            </a:r>
            <a:r>
              <a:rPr lang="en-US" baseline="0" dirty="0" smtClean="0">
                <a:latin typeface="Arial" panose="020B0604020202020204" pitchFamily="34" charset="0"/>
                <a:cs typeface="Arial" panose="020B0604020202020204" pitchFamily="34" charset="0"/>
              </a:rPr>
              <a:t>II</a:t>
            </a:r>
            <a:r>
              <a:rPr lang="ru-RU" baseline="0" dirty="0" smtClean="0">
                <a:latin typeface="Arial" panose="020B0604020202020204" pitchFamily="34" charset="0"/>
                <a:cs typeface="Arial" panose="020B0604020202020204" pitchFamily="34" charset="0"/>
              </a:rPr>
              <a:t>.</a:t>
            </a:r>
            <a:endParaRPr lang="ru-RU" dirty="0"/>
          </a:p>
        </p:txBody>
      </p:sp>
    </p:spTree>
    <p:extLst>
      <p:ext uri="{BB962C8B-B14F-4D97-AF65-F5344CB8AC3E}">
        <p14:creationId xmlns:p14="http://schemas.microsoft.com/office/powerpoint/2010/main" val="34449103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r>
              <a:rPr lang="ru-RU" dirty="0" smtClean="0">
                <a:latin typeface="Arial" panose="020B0604020202020204" pitchFamily="34" charset="0"/>
                <a:cs typeface="Arial" panose="020B0604020202020204" pitchFamily="34" charset="0"/>
              </a:rPr>
              <a:t>На проекте сооружения АЭС </a:t>
            </a:r>
            <a:r>
              <a:rPr lang="ru-RU" dirty="0" err="1" smtClean="0">
                <a:latin typeface="Arial" panose="020B0604020202020204" pitchFamily="34" charset="0"/>
                <a:cs typeface="Arial" panose="020B0604020202020204" pitchFamily="34" charset="0"/>
              </a:rPr>
              <a:t>Пакш</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II</a:t>
            </a:r>
            <a:r>
              <a:rPr lang="ru-RU" dirty="0" smtClean="0">
                <a:latin typeface="Arial" panose="020B0604020202020204" pitchFamily="34" charset="0"/>
                <a:cs typeface="Arial" panose="020B0604020202020204" pitchFamily="34" charset="0"/>
              </a:rPr>
              <a:t> установлены</a:t>
            </a:r>
            <a:r>
              <a:rPr lang="ru-RU" baseline="0" dirty="0" smtClean="0">
                <a:latin typeface="Arial" panose="020B0604020202020204" pitchFamily="34" charset="0"/>
                <a:cs typeface="Arial" panose="020B0604020202020204" pitchFamily="34" charset="0"/>
              </a:rPr>
              <a:t> требования к культуре безопасности. Они изложены в подразделе 2.2.2 2 тома Кодекса ядерной безопасности Венгрии.</a:t>
            </a:r>
          </a:p>
          <a:p>
            <a:r>
              <a:rPr lang="ru-RU" u="sng" baseline="0" dirty="0" smtClean="0">
                <a:latin typeface="Arial" panose="020B0604020202020204" pitchFamily="34" charset="0"/>
                <a:cs typeface="Arial" panose="020B0604020202020204" pitchFamily="34" charset="0"/>
              </a:rPr>
              <a:t>Заказчик регулярно проводит обучение</a:t>
            </a:r>
            <a:r>
              <a:rPr lang="ru-RU" baseline="0" dirty="0" smtClean="0">
                <a:latin typeface="Arial" panose="020B0604020202020204" pitchFamily="34" charset="0"/>
                <a:cs typeface="Arial" panose="020B0604020202020204" pitchFamily="34" charset="0"/>
              </a:rPr>
              <a:t> для проектировщиков по теме: «Кодекс Ядерной Безопасности, изложенный в томах 1.-9. приложений к Постановлению Ядерного Надзора Венгрии </a:t>
            </a:r>
            <a:r>
              <a:rPr lang="ru-RU" baseline="0" dirty="0" err="1" smtClean="0">
                <a:latin typeface="Arial" panose="020B0604020202020204" pitchFamily="34" charset="0"/>
                <a:cs typeface="Arial" panose="020B0604020202020204" pitchFamily="34" charset="0"/>
              </a:rPr>
              <a:t>No</a:t>
            </a:r>
            <a:r>
              <a:rPr lang="ru-RU" baseline="0" dirty="0" smtClean="0">
                <a:latin typeface="Arial" panose="020B0604020202020204" pitchFamily="34" charset="0"/>
                <a:cs typeface="Arial" panose="020B0604020202020204" pitchFamily="34" charset="0"/>
              </a:rPr>
              <a:t>. 1/2022. (IV. 29.) Венгрии: для проектировщиков».</a:t>
            </a:r>
          </a:p>
          <a:p>
            <a:r>
              <a:rPr lang="ru-RU" u="sng" baseline="0" dirty="0" smtClean="0">
                <a:latin typeface="Arial" panose="020B0604020202020204" pitchFamily="34" charset="0"/>
                <a:cs typeface="Arial" panose="020B0604020202020204" pitchFamily="34" charset="0"/>
              </a:rPr>
              <a:t>Целевая аудитория</a:t>
            </a:r>
            <a:r>
              <a:rPr lang="ru-RU" u="none" baseline="0" dirty="0" smtClean="0">
                <a:latin typeface="Arial" panose="020B0604020202020204" pitchFamily="34" charset="0"/>
                <a:cs typeface="Arial" panose="020B0604020202020204" pitchFamily="34" charset="0"/>
              </a:rPr>
              <a:t> </a:t>
            </a:r>
            <a:r>
              <a:rPr lang="ru-RU" baseline="0" dirty="0" smtClean="0">
                <a:latin typeface="Arial" panose="020B0604020202020204" pitchFamily="34" charset="0"/>
                <a:cs typeface="Arial" panose="020B0604020202020204" pitchFamily="34" charset="0"/>
              </a:rPr>
              <a:t>обучения: сотрудники организаций, вовлеченных/планирующих свое участие в проектировании и сооружении объектов использования атомной энергии в Венгрии. </a:t>
            </a:r>
          </a:p>
          <a:p>
            <a:r>
              <a:rPr lang="ru-RU" u="sng" baseline="0" dirty="0" smtClean="0">
                <a:latin typeface="Arial" panose="020B0604020202020204" pitchFamily="34" charset="0"/>
                <a:cs typeface="Arial" panose="020B0604020202020204" pitchFamily="34" charset="0"/>
              </a:rPr>
              <a:t>Цель обучения</a:t>
            </a:r>
            <a:r>
              <a:rPr lang="ru-RU" u="none" baseline="0" dirty="0" smtClean="0">
                <a:latin typeface="Arial" panose="020B0604020202020204" pitchFamily="34" charset="0"/>
                <a:cs typeface="Arial" panose="020B0604020202020204" pitchFamily="34" charset="0"/>
              </a:rPr>
              <a:t> </a:t>
            </a:r>
            <a:r>
              <a:rPr lang="ru-RU" baseline="0" dirty="0" smtClean="0">
                <a:latin typeface="Arial" panose="020B0604020202020204" pitchFamily="34" charset="0"/>
                <a:cs typeface="Arial" panose="020B0604020202020204" pitchFamily="34" charset="0"/>
              </a:rPr>
              <a:t>состоит в формировании компетенций, необходимых для выполнения профессиональной деятельности в области проектирования и сооружении объектов использования атомной энергии в Венгрии.</a:t>
            </a:r>
            <a:endParaRPr lang="ru-RU" dirty="0"/>
          </a:p>
        </p:txBody>
      </p:sp>
    </p:spTree>
    <p:extLst>
      <p:ext uri="{BB962C8B-B14F-4D97-AF65-F5344CB8AC3E}">
        <p14:creationId xmlns:p14="http://schemas.microsoft.com/office/powerpoint/2010/main" val="2804853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r>
              <a:rPr lang="ru-RU" dirty="0" smtClean="0">
                <a:latin typeface="Arial" panose="020B0604020202020204" pitchFamily="34" charset="0"/>
                <a:cs typeface="Arial" panose="020B0604020202020204" pitchFamily="34" charset="0"/>
              </a:rPr>
              <a:t>На проекте сооружения АЭС </a:t>
            </a:r>
            <a:r>
              <a:rPr lang="ru-RU" dirty="0" err="1" smtClean="0">
                <a:latin typeface="Arial" panose="020B0604020202020204" pitchFamily="34" charset="0"/>
                <a:cs typeface="Arial" panose="020B0604020202020204" pitchFamily="34" charset="0"/>
              </a:rPr>
              <a:t>Пакш</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II </a:t>
            </a:r>
            <a:r>
              <a:rPr lang="ru-RU" dirty="0" smtClean="0">
                <a:latin typeface="Arial" panose="020B0604020202020204" pitchFamily="34" charset="0"/>
                <a:cs typeface="Arial" panose="020B0604020202020204" pitchFamily="34" charset="0"/>
              </a:rPr>
              <a:t>используется Модель сильной культуры ядерной безопасности, которая содержит:</a:t>
            </a:r>
          </a:p>
          <a:p>
            <a:pPr marL="0" indent="0">
              <a:buFont typeface="+mj-lt"/>
              <a:buNone/>
            </a:pPr>
            <a:r>
              <a:rPr lang="ru-RU" dirty="0" smtClean="0">
                <a:latin typeface="Arial" panose="020B0604020202020204" pitchFamily="34" charset="0"/>
                <a:cs typeface="Arial" panose="020B0604020202020204" pitchFamily="34" charset="0"/>
              </a:rPr>
              <a:t>1. Уровни приверженности безопасности (на уровне системы управления, на уровне руководства, на индивидуальном уровне);</a:t>
            </a:r>
          </a:p>
          <a:p>
            <a:pPr marL="0" indent="0">
              <a:buFont typeface="+mj-lt"/>
              <a:buNone/>
            </a:pPr>
            <a:r>
              <a:rPr lang="ru-RU" dirty="0" smtClean="0">
                <a:latin typeface="Arial" panose="020B0604020202020204" pitchFamily="34" charset="0"/>
                <a:cs typeface="Arial" panose="020B0604020202020204" pitchFamily="34" charset="0"/>
              </a:rPr>
              <a:t>2. Особенности сильной культуры безопасности:</a:t>
            </a:r>
          </a:p>
          <a:p>
            <a:pPr marL="0" indent="0">
              <a:buFont typeface="+mj-lt"/>
              <a:buNone/>
            </a:pPr>
            <a:r>
              <a:rPr lang="ru-RU" baseline="0" dirty="0" smtClean="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На уровне системы управления</a:t>
            </a:r>
          </a:p>
          <a:p>
            <a:pPr marL="0" indent="0">
              <a:buFont typeface="+mj-lt"/>
              <a:buNone/>
            </a:pPr>
            <a:r>
              <a:rPr lang="ru-RU" dirty="0" smtClean="0">
                <a:latin typeface="Arial" panose="020B0604020202020204" pitchFamily="34" charset="0"/>
                <a:cs typeface="Arial" panose="020B0604020202020204" pitchFamily="34" charset="0"/>
              </a:rPr>
              <a:t>	- СРЕДА ДЛЯ ВЫРАЖЕНИЯ</a:t>
            </a:r>
            <a:r>
              <a:rPr lang="ru-RU" baseline="0" dirty="0" smtClean="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ОБЕСПОКОЕННОСТИ</a:t>
            </a:r>
          </a:p>
          <a:p>
            <a:pPr marL="0" indent="0">
              <a:buFont typeface="+mj-lt"/>
              <a:buNone/>
            </a:pPr>
            <a:r>
              <a:rPr lang="ru-RU" dirty="0" smtClean="0">
                <a:latin typeface="Arial" panose="020B0604020202020204" pitchFamily="34" charset="0"/>
                <a:cs typeface="Arial" panose="020B0604020202020204" pitchFamily="34" charset="0"/>
              </a:rPr>
              <a:t>	- ВЫЯВЛЕНИЕ ПРОБЛЕМ И ИХ РЕШЕНИЕ</a:t>
            </a:r>
          </a:p>
          <a:p>
            <a:pPr marL="0" indent="0">
              <a:buFont typeface="+mj-lt"/>
              <a:buNone/>
            </a:pPr>
            <a:r>
              <a:rPr lang="ru-RU" dirty="0" smtClean="0">
                <a:latin typeface="Arial" panose="020B0604020202020204" pitchFamily="34" charset="0"/>
                <a:cs typeface="Arial" panose="020B0604020202020204" pitchFamily="34" charset="0"/>
              </a:rPr>
              <a:t>	- НЕПРЕРЫВНОЕ ОБУЧЕНИЕ</a:t>
            </a:r>
          </a:p>
          <a:p>
            <a:pPr marL="0" indent="0">
              <a:buFont typeface="+mj-lt"/>
              <a:buNone/>
            </a:pPr>
            <a:r>
              <a:rPr lang="ru-RU" baseline="0" dirty="0" smtClean="0">
                <a:latin typeface="Arial" panose="020B0604020202020204" pitchFamily="34" charset="0"/>
                <a:cs typeface="Arial" panose="020B0604020202020204" pitchFamily="34" charset="0"/>
              </a:rPr>
              <a:t>    </a:t>
            </a:r>
            <a:r>
              <a:rPr lang="ru-RU" dirty="0" smtClean="0">
                <a:latin typeface="Arial" panose="020B0604020202020204" pitchFamily="34" charset="0"/>
                <a:cs typeface="Arial" panose="020B0604020202020204" pitchFamily="34" charset="0"/>
              </a:rPr>
              <a:t>На уровне руководства</a:t>
            </a:r>
          </a:p>
          <a:p>
            <a:pPr marL="0" indent="0">
              <a:buFont typeface="+mj-lt"/>
              <a:buNone/>
            </a:pPr>
            <a:r>
              <a:rPr lang="ru-RU" dirty="0" smtClean="0">
                <a:latin typeface="Arial" panose="020B0604020202020204" pitchFamily="34" charset="0"/>
                <a:cs typeface="Arial" panose="020B0604020202020204" pitchFamily="34" charset="0"/>
              </a:rPr>
              <a:t>	-</a:t>
            </a:r>
            <a:r>
              <a:rPr lang="ru-RU" baseline="0" dirty="0" smtClean="0">
                <a:latin typeface="Arial" panose="020B0604020202020204" pitchFamily="34" charset="0"/>
                <a:cs typeface="Arial" panose="020B0604020202020204" pitchFamily="34" charset="0"/>
              </a:rPr>
              <a:t> ОТВЕТСТВЕННОСТЬ РУКОВОДСТВА</a:t>
            </a:r>
          </a:p>
          <a:p>
            <a:pPr marL="0" indent="0">
              <a:buFont typeface="+mj-lt"/>
              <a:buNone/>
            </a:pPr>
            <a:r>
              <a:rPr lang="ru-RU" baseline="0" dirty="0" smtClean="0">
                <a:latin typeface="Arial" panose="020B0604020202020204" pitchFamily="34" charset="0"/>
                <a:cs typeface="Arial" panose="020B0604020202020204" pitchFamily="34" charset="0"/>
              </a:rPr>
              <a:t>	- ПРИНЯТИЕ РЕШЕНИЙ</a:t>
            </a:r>
          </a:p>
          <a:p>
            <a:pPr marL="0" indent="0">
              <a:buFont typeface="+mj-lt"/>
              <a:buNone/>
            </a:pPr>
            <a:r>
              <a:rPr lang="ru-RU" baseline="0" dirty="0" smtClean="0">
                <a:latin typeface="Arial" panose="020B0604020202020204" pitchFamily="34" charset="0"/>
                <a:cs typeface="Arial" panose="020B0604020202020204" pitchFamily="34" charset="0"/>
              </a:rPr>
              <a:t>	- УВАЖИТЕЛЬНАЯ РАБОЧАЯ ОБСТАНОВКА</a:t>
            </a:r>
          </a:p>
          <a:p>
            <a:pPr marL="0" indent="0">
              <a:buFont typeface="+mj-lt"/>
              <a:buNone/>
            </a:pPr>
            <a:r>
              <a:rPr lang="ru-RU" baseline="0" dirty="0" smtClean="0">
                <a:latin typeface="Arial" panose="020B0604020202020204" pitchFamily="34" charset="0"/>
                <a:cs typeface="Arial" panose="020B0604020202020204" pitchFamily="34" charset="0"/>
              </a:rPr>
              <a:t>    На индивидуальном уровне</a:t>
            </a:r>
          </a:p>
          <a:p>
            <a:pPr marL="0" indent="0">
              <a:buFont typeface="+mj-lt"/>
              <a:buNone/>
            </a:pPr>
            <a:r>
              <a:rPr lang="ru-RU" baseline="0" dirty="0" smtClean="0">
                <a:latin typeface="Arial" panose="020B0604020202020204" pitchFamily="34" charset="0"/>
                <a:cs typeface="Arial" panose="020B0604020202020204" pitchFamily="34" charset="0"/>
              </a:rPr>
              <a:t>	- КОММУНИКАЦИЯ ПО ВОПРОСАМ БЕЗОПАСНОСТИ</a:t>
            </a:r>
          </a:p>
          <a:p>
            <a:pPr marL="0" indent="0">
              <a:buFont typeface="+mj-lt"/>
              <a:buNone/>
            </a:pPr>
            <a:r>
              <a:rPr lang="ru-RU" baseline="0" dirty="0" smtClean="0">
                <a:latin typeface="Arial" panose="020B0604020202020204" pitchFamily="34" charset="0"/>
                <a:cs typeface="Arial" panose="020B0604020202020204" pitchFamily="34" charset="0"/>
              </a:rPr>
              <a:t>	- КРИТИЧЕСКОЕ ОТНОШЕНИЕ</a:t>
            </a:r>
          </a:p>
          <a:p>
            <a:pPr marL="0" indent="0">
              <a:buFont typeface="+mj-lt"/>
              <a:buNone/>
            </a:pPr>
            <a:r>
              <a:rPr lang="ru-RU" baseline="0" dirty="0" smtClean="0">
                <a:latin typeface="Arial" panose="020B0604020202020204" pitchFamily="34" charset="0"/>
                <a:cs typeface="Arial" panose="020B0604020202020204" pitchFamily="34" charset="0"/>
              </a:rPr>
              <a:t>	- ПЕРСОНАЛЬНАЯ ОТВЕТСТВЕННОСТЬ</a:t>
            </a:r>
            <a:endParaRPr lang="ru-RU" dirty="0" smtClean="0">
              <a:latin typeface="Arial" panose="020B0604020202020204" pitchFamily="34" charset="0"/>
              <a:cs typeface="Arial" panose="020B0604020202020204" pitchFamily="34" charset="0"/>
            </a:endParaRPr>
          </a:p>
          <a:p>
            <a:pPr marL="0" indent="0">
              <a:buFont typeface="+mj-lt"/>
              <a:buNone/>
            </a:pPr>
            <a:r>
              <a:rPr lang="ru-RU" dirty="0" smtClean="0">
                <a:latin typeface="Arial" panose="020B0604020202020204" pitchFamily="34" charset="0"/>
                <a:cs typeface="Arial" panose="020B0604020202020204" pitchFamily="34" charset="0"/>
              </a:rPr>
              <a:t>3. Критерии, характеризующие наличие особенностей в организации</a:t>
            </a:r>
          </a:p>
          <a:p>
            <a:pPr marL="0" indent="0">
              <a:buFont typeface="+mj-lt"/>
              <a:buNone/>
            </a:pPr>
            <a:endParaRPr lang="ru-RU"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latin typeface="Arial" panose="020B0604020202020204" pitchFamily="34" charset="0"/>
                <a:cs typeface="Arial" panose="020B0604020202020204" pitchFamily="34" charset="0"/>
              </a:rPr>
              <a:t>Руководителям рекомендуется проводить сравнение особенностей Модели с повседневной деятельностью и использовать выявленные отличия как основу для дальнейшего совершенствования.</a:t>
            </a:r>
          </a:p>
          <a:p>
            <a:endParaRPr lang="ru-RU" dirty="0"/>
          </a:p>
        </p:txBody>
      </p:sp>
    </p:spTree>
    <p:extLst>
      <p:ext uri="{BB962C8B-B14F-4D97-AF65-F5344CB8AC3E}">
        <p14:creationId xmlns:p14="http://schemas.microsoft.com/office/powerpoint/2010/main" val="34262874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Спасибо за внимание!</a:t>
            </a:r>
            <a:endParaRPr lang="ru-RU" dirty="0"/>
          </a:p>
        </p:txBody>
      </p:sp>
    </p:spTree>
    <p:extLst>
      <p:ext uri="{BB962C8B-B14F-4D97-AF65-F5344CB8AC3E}">
        <p14:creationId xmlns:p14="http://schemas.microsoft.com/office/powerpoint/2010/main" val="2724194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r>
              <a:rPr lang="ru-RU" dirty="0" smtClean="0"/>
              <a:t>Лидером является человек, играющий ключевую роль в управлении и целеполагании организации, а также в контроле и оценке деятельности персонала.</a:t>
            </a:r>
          </a:p>
          <a:p>
            <a:r>
              <a:rPr lang="ru-RU" dirty="0" smtClean="0"/>
              <a:t>Лидер вносит огромный вклад в организационное развитие, поскольку способен добиться от работников приверженности поставленных целей организации. При этом нельзя забывать, что всем организациям атомной отрасли присуща единая основополагающая цель. Она была однозначно сформулирована в 2000 году в нормах МАГАТЭ по безопасности и подразумевает защиту людей и охрану окружающей среды от вредного воздействия ионизирующего излучения. В данном документе начинается развитие понятия "Лидерство для обеспечения безопасности".</a:t>
            </a:r>
          </a:p>
        </p:txBody>
      </p:sp>
    </p:spTree>
    <p:extLst>
      <p:ext uri="{BB962C8B-B14F-4D97-AF65-F5344CB8AC3E}">
        <p14:creationId xmlns:p14="http://schemas.microsoft.com/office/powerpoint/2010/main" val="4113679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r>
              <a:rPr lang="ru-RU" dirty="0" smtClean="0"/>
              <a:t>В 2009 году МАГАТЭ выпустило Руководство по безопасности "Применение системы управления для установок и деятельности". Данное руководство содержит рекомендации по созданию, внедрению, оценке и постоянному совершенствованию системы управления, которая объединяет элементы безопасности, здравоохранения, окружающей среды, физической безопасности, качества и экономики. В Руководстве даны примеры, иллюстрирующие применение требований к системе управления и задачи руководителей, которые описывают степень их влияния на развитие культуры безопасности, такие как развитие поведения, ценностей и убеждений персонала, направленных на соблюдение требований безопасности. Таким влиянием обладают только лидеры, так как данная задача находится в первую очередь в сфере межличностного взаимодействия с персоналом, а не вопросов управления предприятием.</a:t>
            </a:r>
          </a:p>
          <a:p>
            <a:endParaRPr lang="ru-RU" dirty="0"/>
          </a:p>
        </p:txBody>
      </p:sp>
    </p:spTree>
    <p:extLst>
      <p:ext uri="{BB962C8B-B14F-4D97-AF65-F5344CB8AC3E}">
        <p14:creationId xmlns:p14="http://schemas.microsoft.com/office/powerpoint/2010/main" val="2615186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Документ GSR часть 2 "Лидерство и управление для обеспечения безопасности" был опубликован в 2016 году. Он относится к категории общих требований безопасности и признает баланс между Лидерством, Управлением и Культурой безопасности. Каждая область требует успешного применения другой, а именно - безопасность обеспечивается с помощью эффективной системы управления, система управления формирует</a:t>
            </a:r>
            <a:r>
              <a:rPr lang="ru-RU" baseline="0" dirty="0" smtClean="0"/>
              <a:t> </a:t>
            </a:r>
            <a:r>
              <a:rPr lang="ru-RU" dirty="0" smtClean="0"/>
              <a:t>условия для развития культуры безопасности, обеспечивает мониторинг показателей безопасности и использование накопленного опыта. Тем самым</a:t>
            </a:r>
            <a:r>
              <a:rPr lang="ru-RU" baseline="0" dirty="0" smtClean="0"/>
              <a:t> учитывается </a:t>
            </a:r>
            <a:r>
              <a:rPr lang="ru-RU" dirty="0" smtClean="0"/>
              <a:t>взаимовлияние трех компонентов: человеческий фактор, организационный фактор и используемые технологии.</a:t>
            </a:r>
          </a:p>
        </p:txBody>
      </p:sp>
    </p:spTree>
    <p:extLst>
      <p:ext uri="{BB962C8B-B14F-4D97-AF65-F5344CB8AC3E}">
        <p14:creationId xmlns:p14="http://schemas.microsoft.com/office/powerpoint/2010/main" val="3904799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В документе GSR часть 2 даны определения, которые проводят границу между лидерством и руководством в вопросах обеспечения безопасности и подчеркивается роль высших руководителей организации, которые должны проявлять лидерство в вопросах безопасности.</a:t>
            </a:r>
            <a:r>
              <a:rPr lang="ru-RU" baseline="0" dirty="0" smtClean="0"/>
              <a:t> Важно отметить, что лидерство – это в первую очередь оказание влияния на конкретных людей, это потенциал, который заложен в самой личности руководителя и требует раскрытия при помощи межличностного взаимодействия, проявление в определенных ситуациях особого поведения, направленного на достижение конкретных целей. Руководитель назначен официально, извне, а лидер выдвигается «снизу». Лидер не только направляет и ведет своих последователей, но и хочет вести их за собой, а последователи не просто идут за лидером, но и хотят идти за ним. В этом ключевое различие понятий лидерство и управление</a:t>
            </a:r>
            <a:endParaRPr lang="ru-RU" dirty="0" smtClean="0"/>
          </a:p>
          <a:p>
            <a:endParaRPr lang="ru-RU" dirty="0"/>
          </a:p>
        </p:txBody>
      </p:sp>
    </p:spTree>
    <p:extLst>
      <p:ext uri="{BB962C8B-B14F-4D97-AF65-F5344CB8AC3E}">
        <p14:creationId xmlns:p14="http://schemas.microsoft.com/office/powerpoint/2010/main" val="2883357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Комментарий:</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В соответствии с подходом к организационному лидерству для обеспечения безопасности </a:t>
            </a:r>
            <a:r>
              <a:rPr lang="ru-RU" sz="1200" dirty="0" smtClean="0"/>
              <a:t>руководство должно демонстрировать лидерство в обеспечении безопасности</a:t>
            </a:r>
          </a:p>
          <a:p>
            <a:r>
              <a:rPr lang="ru-RU" dirty="0" smtClean="0"/>
              <a:t>Как правило, лидеры</a:t>
            </a:r>
            <a:r>
              <a:rPr lang="ru-RU" baseline="0" dirty="0" smtClean="0"/>
              <a:t> в атомной отрасли используют 3 основных инструмента: декларирование ценностей и норм безопасного поведения в рамках озвучивания ожиданий руководства, личный пример их соблюдения и помощь в прояснении данных ценностях персоналу в рамках обратной связи по результатам наблюдений, обходов, поведенческого аудита безопасности и других мероприятий. </a:t>
            </a:r>
          </a:p>
          <a:p>
            <a:r>
              <a:rPr lang="ru-RU" baseline="0" dirty="0" smtClean="0"/>
              <a:t>Использование всех трех инструментов должно быть взаимосогласованным – по отдельности они не будут работать.</a:t>
            </a:r>
            <a:endParaRPr lang="ru-RU" dirty="0" smtClean="0"/>
          </a:p>
          <a:p>
            <a:endParaRPr lang="ru-RU" dirty="0"/>
          </a:p>
        </p:txBody>
      </p:sp>
    </p:spTree>
    <p:extLst>
      <p:ext uri="{BB962C8B-B14F-4D97-AF65-F5344CB8AC3E}">
        <p14:creationId xmlns:p14="http://schemas.microsoft.com/office/powerpoint/2010/main" val="1442765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Титульный слайд">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39749" y="2122487"/>
            <a:ext cx="5711825" cy="1189037"/>
          </a:xfrm>
          <a:prstGeom prst="rect">
            <a:avLst/>
          </a:prstGeom>
        </p:spPr>
        <p:txBody>
          <a:bodyPr lIns="0" tIns="0" rIns="0" bIns="0"/>
          <a:lstStyle>
            <a:lvl1pPr>
              <a:defRPr sz="2700" b="1">
                <a:solidFill>
                  <a:srgbClr val="404040"/>
                </a:solidFill>
                <a:latin typeface="+mn-lt"/>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700" b="1" i="0" u="none" strike="noStrike" kern="0" cap="none" spc="0" normalizeH="0" baseline="0" noProof="0" dirty="0">
                <a:ln>
                  <a:noFill/>
                </a:ln>
                <a:solidFill>
                  <a:sysClr val="windowText" lastClr="000000">
                    <a:lumMod val="75000"/>
                    <a:lumOff val="25000"/>
                  </a:sysClr>
                </a:solidFill>
                <a:effectLst/>
                <a:uLnTx/>
                <a:uFillTx/>
                <a:latin typeface="Arial"/>
              </a:rPr>
              <a:t>Тема презентации</a:t>
            </a:r>
            <a:endParaRPr kumimoji="0" lang="en-US" sz="2700" b="1" i="0" u="none" strike="noStrike" kern="0" cap="none" spc="0" normalizeH="0" baseline="0" noProof="0" dirty="0">
              <a:ln>
                <a:noFill/>
              </a:ln>
              <a:solidFill>
                <a:sysClr val="windowText" lastClr="000000">
                  <a:lumMod val="75000"/>
                  <a:lumOff val="25000"/>
                </a:sysClr>
              </a:solidFill>
              <a:effectLst/>
              <a:uLnTx/>
              <a:uFillTx/>
              <a:latin typeface="Arial"/>
            </a:endParaRPr>
          </a:p>
        </p:txBody>
      </p:sp>
      <p:sp>
        <p:nvSpPr>
          <p:cNvPr id="8" name="Text Placeholder 2"/>
          <p:cNvSpPr>
            <a:spLocks noGrp="1"/>
          </p:cNvSpPr>
          <p:nvPr>
            <p:ph type="body" sz="quarter" idx="10" hasCustomPrompt="1"/>
          </p:nvPr>
        </p:nvSpPr>
        <p:spPr>
          <a:xfrm>
            <a:off x="539749" y="3798267"/>
            <a:ext cx="5711825" cy="284683"/>
          </a:xfrm>
          <a:prstGeom prst="rect">
            <a:avLst/>
          </a:prstGeom>
        </p:spPr>
        <p:txBody>
          <a:bodyPr lIns="0" tIns="0" rIns="0" bIns="0"/>
          <a:lstStyle>
            <a:lvl1pPr marL="0" indent="0">
              <a:buNone/>
              <a:defRPr sz="1400">
                <a:solidFill>
                  <a:schemeClr val="tx1">
                    <a:lumMod val="75000"/>
                    <a:lumOff val="25000"/>
                  </a:schemeClr>
                </a:solidFill>
                <a:latin typeface="+mn-lt"/>
              </a:defRPr>
            </a:lvl1pPr>
          </a:lstStyle>
          <a:p>
            <a:r>
              <a:rPr lang="ru-RU" dirty="0">
                <a:latin typeface="Arial" pitchFamily="34" charset="0"/>
                <a:cs typeface="Arial" pitchFamily="34" charset="0"/>
              </a:rPr>
              <a:t>Наименование мероприятия </a:t>
            </a:r>
            <a:r>
              <a:rPr lang="en-US" dirty="0">
                <a:latin typeface="Arial" pitchFamily="34" charset="0"/>
                <a:cs typeface="Arial" pitchFamily="34" charset="0"/>
              </a:rPr>
              <a:t>/</a:t>
            </a:r>
            <a:r>
              <a:rPr lang="ru-RU" dirty="0">
                <a:latin typeface="Arial" pitchFamily="34" charset="0"/>
                <a:cs typeface="Arial" pitchFamily="34" charset="0"/>
              </a:rPr>
              <a:t> название площадки</a:t>
            </a:r>
          </a:p>
        </p:txBody>
      </p:sp>
      <p:sp>
        <p:nvSpPr>
          <p:cNvPr id="6" name="Text Placeholder 3"/>
          <p:cNvSpPr>
            <a:spLocks noGrp="1"/>
          </p:cNvSpPr>
          <p:nvPr>
            <p:ph type="body" sz="quarter" idx="11" hasCustomPrompt="1"/>
          </p:nvPr>
        </p:nvSpPr>
        <p:spPr>
          <a:xfrm>
            <a:off x="539749" y="4212000"/>
            <a:ext cx="5711825" cy="218486"/>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400" b="1">
                <a:solidFill>
                  <a:schemeClr val="tx1">
                    <a:lumMod val="75000"/>
                    <a:lumOff val="2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b="1" dirty="0">
                <a:solidFill>
                  <a:srgbClr val="333333"/>
                </a:solidFill>
                <a:latin typeface="Arial" panose="020B0604020202020204" pitchFamily="34" charset="0"/>
                <a:ea typeface="Rosatom Light" pitchFamily="34" charset="-52"/>
                <a:cs typeface="Arial" pitchFamily="34" charset="0"/>
              </a:rPr>
              <a:t>ФИО</a:t>
            </a:r>
          </a:p>
        </p:txBody>
      </p:sp>
      <p:sp>
        <p:nvSpPr>
          <p:cNvPr id="11" name="Text Placeholder 4"/>
          <p:cNvSpPr>
            <a:spLocks noGrp="1"/>
          </p:cNvSpPr>
          <p:nvPr>
            <p:ph type="body" sz="quarter" idx="12" hasCustomPrompt="1"/>
          </p:nvPr>
        </p:nvSpPr>
        <p:spPr>
          <a:xfrm>
            <a:off x="539749" y="4428000"/>
            <a:ext cx="5711825" cy="284683"/>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400">
                <a:solidFill>
                  <a:schemeClr val="tx1">
                    <a:lumMod val="75000"/>
                    <a:lumOff val="2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400" dirty="0">
                <a:solidFill>
                  <a:srgbClr val="333333"/>
                </a:solidFill>
                <a:latin typeface="Arial" pitchFamily="34" charset="0"/>
                <a:ea typeface="Rosatom Light" pitchFamily="34" charset="-52"/>
                <a:cs typeface="Arial" pitchFamily="34" charset="0"/>
              </a:rPr>
              <a:t>Должность</a:t>
            </a:r>
          </a:p>
        </p:txBody>
      </p:sp>
    </p:spTree>
    <p:extLst>
      <p:ext uri="{BB962C8B-B14F-4D97-AF65-F5344CB8AC3E}">
        <p14:creationId xmlns:p14="http://schemas.microsoft.com/office/powerpoint/2010/main" val="87055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кст картинка">
    <p:spTree>
      <p:nvGrpSpPr>
        <p:cNvPr id="1" name=""/>
        <p:cNvGrpSpPr/>
        <p:nvPr/>
      </p:nvGrpSpPr>
      <p:grpSpPr>
        <a:xfrm>
          <a:off x="0" y="0"/>
          <a:ext cx="0" cy="0"/>
          <a:chOff x="0" y="0"/>
          <a:chExt cx="0" cy="0"/>
        </a:xfrm>
      </p:grpSpPr>
      <p:sp>
        <p:nvSpPr>
          <p:cNvPr id="11" name="Text Placeholder 7"/>
          <p:cNvSpPr>
            <a:spLocks noGrp="1"/>
          </p:cNvSpPr>
          <p:nvPr>
            <p:ph type="body" sz="quarter" idx="14" hasCustomPrompt="1"/>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3" name="Slide Number Placeholder 5"/>
          <p:cNvSpPr txBox="1">
            <a:spLocks/>
          </p:cNvSpPr>
          <p:nvPr userDrawn="1"/>
        </p:nvSpPr>
        <p:spPr>
          <a:xfrm>
            <a:off x="8186737" y="4579414"/>
            <a:ext cx="561975"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
        <p:nvSpPr>
          <p:cNvPr id="14" name="Title 1"/>
          <p:cNvSpPr>
            <a:spLocks noGrp="1"/>
          </p:cNvSpPr>
          <p:nvPr>
            <p:ph type="title" hasCustomPrompt="1"/>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dirty="0"/>
              <a:t>Заголовок</a:t>
            </a:r>
            <a:endParaRPr lang="en-US" dirty="0"/>
          </a:p>
        </p:txBody>
      </p:sp>
      <p:sp>
        <p:nvSpPr>
          <p:cNvPr id="15" name="Text Placeholder 7"/>
          <p:cNvSpPr>
            <a:spLocks noGrp="1"/>
          </p:cNvSpPr>
          <p:nvPr>
            <p:ph type="body" sz="quarter" idx="10" hasCustomPrompt="1"/>
          </p:nvPr>
        </p:nvSpPr>
        <p:spPr>
          <a:xfrm>
            <a:off x="539750" y="1476376"/>
            <a:ext cx="4014788" cy="2465908"/>
          </a:xfrm>
          <a:prstGeom prst="rect">
            <a:avLst/>
          </a:prstGeom>
        </p:spPr>
        <p:txBody>
          <a:bodyPr lIns="0" tIns="0" rIns="0" bIns="0"/>
          <a:lstStyle>
            <a:lvl1pPr marL="0" indent="0">
              <a:buFont typeface="Arial" pitchFamily="34" charset="0"/>
              <a:buNone/>
              <a:defRPr sz="1200">
                <a:solidFill>
                  <a:srgbClr val="333333"/>
                </a:solidFill>
                <a:latin typeface="Arial" charset="0"/>
                <a:ea typeface="Arial" charset="0"/>
                <a:cs typeface="Arial" charset="0"/>
              </a:defRPr>
            </a:lvl1pPr>
          </a:lstStyle>
          <a:p>
            <a:pPr lvl="0">
              <a:spcBef>
                <a:spcPct val="0"/>
              </a:spcBef>
            </a:pPr>
            <a:r>
              <a:rPr lang="ru-RU" sz="1200" dirty="0">
                <a:solidFill>
                  <a:srgbClr val="333333"/>
                </a:solidFill>
                <a:latin typeface="Arial" charset="0"/>
                <a:ea typeface="Arial" charset="0"/>
                <a:cs typeface="Arial" charset="0"/>
              </a:rPr>
              <a:t>Текст</a:t>
            </a:r>
          </a:p>
        </p:txBody>
      </p:sp>
      <p:sp>
        <p:nvSpPr>
          <p:cNvPr id="3" name="Рисунок 2"/>
          <p:cNvSpPr>
            <a:spLocks noGrp="1"/>
          </p:cNvSpPr>
          <p:nvPr>
            <p:ph type="pic" sz="quarter" idx="15"/>
          </p:nvPr>
        </p:nvSpPr>
        <p:spPr>
          <a:xfrm>
            <a:off x="4808538" y="1476375"/>
            <a:ext cx="3940175" cy="2456996"/>
          </a:xfrm>
          <a:prstGeom prst="rect">
            <a:avLst/>
          </a:prstGeom>
        </p:spPr>
        <p:txBody>
          <a:bodyPr/>
          <a:lstStyle>
            <a:lvl1pPr marL="0" indent="0">
              <a:buNone/>
              <a:defRPr sz="700">
                <a:latin typeface="Arial" pitchFamily="34" charset="0"/>
                <a:cs typeface="Arial" pitchFamily="34" charset="0"/>
              </a:defRPr>
            </a:lvl1pPr>
          </a:lstStyle>
          <a:p>
            <a:endParaRPr lang="ru-RU"/>
          </a:p>
        </p:txBody>
      </p:sp>
    </p:spTree>
    <p:extLst>
      <p:ext uri="{BB962C8B-B14F-4D97-AF65-F5344CB8AC3E}">
        <p14:creationId xmlns:p14="http://schemas.microsoft.com/office/powerpoint/2010/main" val="3429994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Перебивочный слайд">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70266" y="2298615"/>
            <a:ext cx="5508152" cy="1012910"/>
          </a:xfrm>
          <a:prstGeom prst="rect">
            <a:avLst/>
          </a:prstGeom>
        </p:spPr>
        <p:txBody>
          <a:bodyPr lIns="0" tIns="0" rIns="0" bIns="0"/>
          <a:lstStyle>
            <a:lvl1pPr>
              <a:defRPr lang="en-US" sz="4100" b="1" kern="1200" baseline="0" dirty="0">
                <a:solidFill>
                  <a:schemeClr val="bg1"/>
                </a:solidFill>
                <a:latin typeface="Arial" pitchFamily="34" charset="0"/>
                <a:ea typeface="Rosatom Light" pitchFamily="34" charset="-52"/>
                <a:cs typeface="Arial" pitchFamily="34" charset="0"/>
              </a:defRPr>
            </a:lvl1pPr>
          </a:lstStyle>
          <a:p>
            <a:r>
              <a:rPr lang="ru-RU" dirty="0" err="1"/>
              <a:t>Перебивочный</a:t>
            </a:r>
            <a:r>
              <a:rPr lang="ru-RU" dirty="0"/>
              <a:t> слайд</a:t>
            </a:r>
            <a:endParaRPr lang="en-US" dirty="0"/>
          </a:p>
        </p:txBody>
      </p:sp>
      <p:sp>
        <p:nvSpPr>
          <p:cNvPr id="8" name="Text Placeholder 7"/>
          <p:cNvSpPr>
            <a:spLocks noGrp="1"/>
          </p:cNvSpPr>
          <p:nvPr>
            <p:ph type="body" sz="quarter" idx="10" hasCustomPrompt="1"/>
          </p:nvPr>
        </p:nvSpPr>
        <p:spPr>
          <a:xfrm>
            <a:off x="539750" y="1239143"/>
            <a:ext cx="5508152" cy="576064"/>
          </a:xfrm>
          <a:prstGeom prst="rect">
            <a:avLst/>
          </a:prstGeom>
        </p:spPr>
        <p:txBody>
          <a:bodyPr lIns="0" tIns="0" rIns="0" bIns="0"/>
          <a:lstStyle>
            <a:lvl1pPr marL="0" indent="0">
              <a:buFont typeface="Arial" charset="0"/>
              <a:buNone/>
              <a:defRPr lang="en-US" sz="4100" b="1" kern="1200" dirty="0">
                <a:solidFill>
                  <a:schemeClr val="bg1"/>
                </a:solidFill>
                <a:latin typeface="Arial" pitchFamily="34" charset="0"/>
                <a:ea typeface="Rosatom Light" pitchFamily="34" charset="-52"/>
                <a:cs typeface="Arial" pitchFamily="34" charset="0"/>
              </a:defRPr>
            </a:lvl1pPr>
          </a:lstStyle>
          <a:p>
            <a:pPr lvl="0"/>
            <a:r>
              <a:rPr lang="ru-RU" dirty="0"/>
              <a:t>Нумерация</a:t>
            </a:r>
            <a:endParaRPr lang="en-US" dirty="0"/>
          </a:p>
        </p:txBody>
      </p:sp>
    </p:spTree>
    <p:extLst>
      <p:ext uri="{BB962C8B-B14F-4D97-AF65-F5344CB8AC3E}">
        <p14:creationId xmlns:p14="http://schemas.microsoft.com/office/powerpoint/2010/main" val="3146935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иаграммы 1">
    <p:spTree>
      <p:nvGrpSpPr>
        <p:cNvPr id="1" name=""/>
        <p:cNvGrpSpPr/>
        <p:nvPr/>
      </p:nvGrpSpPr>
      <p:grpSpPr>
        <a:xfrm>
          <a:off x="0" y="0"/>
          <a:ext cx="0" cy="0"/>
          <a:chOff x="0" y="0"/>
          <a:chExt cx="0" cy="0"/>
        </a:xfrm>
      </p:grpSpPr>
      <p:sp>
        <p:nvSpPr>
          <p:cNvPr id="15" name="Chart Placeholder 4"/>
          <p:cNvSpPr>
            <a:spLocks noGrp="1"/>
          </p:cNvSpPr>
          <p:nvPr>
            <p:ph type="chart" sz="quarter" idx="16"/>
          </p:nvPr>
        </p:nvSpPr>
        <p:spPr>
          <a:xfrm>
            <a:off x="539750" y="1476375"/>
            <a:ext cx="4014788" cy="1835150"/>
          </a:xfrm>
          <a:prstGeom prst="rect">
            <a:avLst/>
          </a:prstGeom>
        </p:spPr>
        <p:txBody>
          <a:bodyPr/>
          <a:lstStyle>
            <a:lvl1pPr marL="0" indent="0">
              <a:buFontTx/>
              <a:buNone/>
              <a:defRPr sz="700">
                <a:latin typeface="Arial" charset="0"/>
                <a:ea typeface="Arial" charset="0"/>
                <a:cs typeface="Arial" charset="0"/>
              </a:defRPr>
            </a:lvl1pPr>
          </a:lstStyle>
          <a:p>
            <a:endParaRPr lang="en-US" dirty="0"/>
          </a:p>
        </p:txBody>
      </p:sp>
      <p:sp>
        <p:nvSpPr>
          <p:cNvPr id="16" name="Chart Placeholder 4"/>
          <p:cNvSpPr>
            <a:spLocks noGrp="1"/>
          </p:cNvSpPr>
          <p:nvPr>
            <p:ph type="chart" sz="quarter" idx="17"/>
          </p:nvPr>
        </p:nvSpPr>
        <p:spPr>
          <a:xfrm>
            <a:off x="4808538" y="1476375"/>
            <a:ext cx="3940175" cy="1835150"/>
          </a:xfrm>
          <a:prstGeom prst="rect">
            <a:avLst/>
          </a:prstGeom>
        </p:spPr>
        <p:txBody>
          <a:bodyPr/>
          <a:lstStyle>
            <a:lvl1pPr marL="0" indent="0">
              <a:buFontTx/>
              <a:buNone/>
              <a:defRPr sz="700">
                <a:latin typeface="Arial" charset="0"/>
                <a:ea typeface="Arial" charset="0"/>
                <a:cs typeface="Arial" charset="0"/>
              </a:defRPr>
            </a:lvl1pPr>
          </a:lstStyle>
          <a:p>
            <a:endParaRPr lang="en-US" dirty="0"/>
          </a:p>
        </p:txBody>
      </p:sp>
      <p:sp>
        <p:nvSpPr>
          <p:cNvPr id="9" name="Text Placeholder 7"/>
          <p:cNvSpPr>
            <a:spLocks noGrp="1"/>
          </p:cNvSpPr>
          <p:nvPr>
            <p:ph type="body" sz="quarter" idx="14" hasCustomPrompt="1"/>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7" name="Slide Number Placeholder 5"/>
          <p:cNvSpPr txBox="1">
            <a:spLocks/>
          </p:cNvSpPr>
          <p:nvPr userDrawn="1"/>
        </p:nvSpPr>
        <p:spPr>
          <a:xfrm>
            <a:off x="8186737" y="4579414"/>
            <a:ext cx="561975"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
        <p:nvSpPr>
          <p:cNvPr id="18" name="Title 1"/>
          <p:cNvSpPr>
            <a:spLocks noGrp="1"/>
          </p:cNvSpPr>
          <p:nvPr>
            <p:ph type="title" hasCustomPrompt="1"/>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dirty="0"/>
              <a:t>Заголовок</a:t>
            </a:r>
            <a:endParaRPr lang="en-US" dirty="0"/>
          </a:p>
        </p:txBody>
      </p:sp>
      <p:sp>
        <p:nvSpPr>
          <p:cNvPr id="3" name="Текст 2"/>
          <p:cNvSpPr>
            <a:spLocks noGrp="1"/>
          </p:cNvSpPr>
          <p:nvPr>
            <p:ph type="body" sz="quarter" idx="18" hasCustomPrompt="1"/>
          </p:nvPr>
        </p:nvSpPr>
        <p:spPr>
          <a:xfrm>
            <a:off x="539750" y="3482975"/>
            <a:ext cx="4014788" cy="762000"/>
          </a:xfrm>
          <a:prstGeom prst="rect">
            <a:avLst/>
          </a:prstGeom>
        </p:spPr>
        <p:txBody>
          <a:bodyPr lIns="0" tIns="0" rIns="0" bIns="0"/>
          <a:lstStyle>
            <a:lvl1pPr marL="0" indent="0">
              <a:buNone/>
              <a:defRPr sz="1200">
                <a:latin typeface="Arial" pitchFamily="34" charset="0"/>
                <a:cs typeface="Arial" pitchFamily="34" charset="0"/>
              </a:defRPr>
            </a:lvl1pPr>
          </a:lstStyle>
          <a:p>
            <a:pPr lvl="0">
              <a:spcBef>
                <a:spcPct val="0"/>
              </a:spcBef>
            </a:pPr>
            <a:r>
              <a:rPr lang="ru-RU" sz="1200" dirty="0">
                <a:solidFill>
                  <a:srgbClr val="333333"/>
                </a:solidFill>
                <a:latin typeface="Arial" charset="0"/>
                <a:ea typeface="Arial" charset="0"/>
                <a:cs typeface="Arial" charset="0"/>
              </a:rPr>
              <a:t>Текст</a:t>
            </a:r>
          </a:p>
        </p:txBody>
      </p:sp>
      <p:sp>
        <p:nvSpPr>
          <p:cNvPr id="19" name="Текст 2"/>
          <p:cNvSpPr>
            <a:spLocks noGrp="1"/>
          </p:cNvSpPr>
          <p:nvPr>
            <p:ph type="body" sz="quarter" idx="19" hasCustomPrompt="1"/>
          </p:nvPr>
        </p:nvSpPr>
        <p:spPr>
          <a:xfrm>
            <a:off x="4808538" y="3479346"/>
            <a:ext cx="3940174" cy="762000"/>
          </a:xfrm>
          <a:prstGeom prst="rect">
            <a:avLst/>
          </a:prstGeom>
        </p:spPr>
        <p:txBody>
          <a:bodyPr lIns="0" tIns="0" rIns="0" bIns="0"/>
          <a:lstStyle>
            <a:lvl1pPr marL="0" indent="0">
              <a:buNone/>
              <a:defRPr sz="1200">
                <a:latin typeface="Arial" pitchFamily="34" charset="0"/>
                <a:cs typeface="Arial" pitchFamily="34" charset="0"/>
              </a:defRPr>
            </a:lvl1pPr>
          </a:lstStyle>
          <a:p>
            <a:pPr lvl="0">
              <a:spcBef>
                <a:spcPct val="0"/>
              </a:spcBef>
            </a:pPr>
            <a:r>
              <a:rPr lang="ru-RU" sz="1200" dirty="0">
                <a:solidFill>
                  <a:srgbClr val="333333"/>
                </a:solidFill>
                <a:latin typeface="Arial" charset="0"/>
                <a:ea typeface="Arial" charset="0"/>
                <a:cs typeface="Arial" charset="0"/>
              </a:rPr>
              <a:t>Текст</a:t>
            </a:r>
          </a:p>
        </p:txBody>
      </p:sp>
    </p:spTree>
    <p:extLst>
      <p:ext uri="{BB962C8B-B14F-4D97-AF65-F5344CB8AC3E}">
        <p14:creationId xmlns:p14="http://schemas.microsoft.com/office/powerpoint/2010/main" val="1645409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Диаграммы 2">
    <p:spTree>
      <p:nvGrpSpPr>
        <p:cNvPr id="1" name=""/>
        <p:cNvGrpSpPr/>
        <p:nvPr/>
      </p:nvGrpSpPr>
      <p:grpSpPr>
        <a:xfrm>
          <a:off x="0" y="0"/>
          <a:ext cx="0" cy="0"/>
          <a:chOff x="0" y="0"/>
          <a:chExt cx="0" cy="0"/>
        </a:xfrm>
      </p:grpSpPr>
      <p:sp>
        <p:nvSpPr>
          <p:cNvPr id="8" name="Content Placeholder 2"/>
          <p:cNvSpPr>
            <a:spLocks noGrp="1"/>
          </p:cNvSpPr>
          <p:nvPr>
            <p:ph idx="18" hasCustomPrompt="1"/>
          </p:nvPr>
        </p:nvSpPr>
        <p:spPr>
          <a:xfrm>
            <a:off x="539750" y="1476375"/>
            <a:ext cx="4014788" cy="2801334"/>
          </a:xfrm>
          <a:prstGeom prst="rect">
            <a:avLst/>
          </a:prstGeom>
        </p:spPr>
        <p:txBody>
          <a:bodyPr lIns="0" tIns="0" rIns="0" bIns="0"/>
          <a:lstStyle>
            <a:lvl1pPr marL="0" indent="0">
              <a:buNone/>
              <a:defRPr lang="en-US" sz="700" kern="1200" dirty="0" smtClean="0">
                <a:solidFill>
                  <a:srgbClr val="333333"/>
                </a:solidFill>
                <a:latin typeface="Arial" charset="0"/>
                <a:ea typeface="Arial" charset="0"/>
                <a:cs typeface="Arial" charset="0"/>
              </a:defRPr>
            </a:lvl1pPr>
            <a:lvl2pPr>
              <a:defRPr lang="en-US" sz="1200" kern="1200" dirty="0" smtClean="0">
                <a:solidFill>
                  <a:srgbClr val="333333"/>
                </a:solidFill>
                <a:latin typeface="Arial" charset="0"/>
                <a:ea typeface="Arial" charset="0"/>
                <a:cs typeface="Arial" charset="0"/>
              </a:defRPr>
            </a:lvl2pPr>
            <a:lvl3pPr>
              <a:defRPr lang="en-US" sz="1200" kern="1200" dirty="0" smtClean="0">
                <a:solidFill>
                  <a:srgbClr val="333333"/>
                </a:solidFill>
                <a:latin typeface="Arial" charset="0"/>
                <a:ea typeface="Arial" charset="0"/>
                <a:cs typeface="Arial" charset="0"/>
              </a:defRPr>
            </a:lvl3pPr>
            <a:lvl4pPr>
              <a:defRPr lang="en-US" sz="1200" kern="1200" dirty="0" smtClean="0">
                <a:solidFill>
                  <a:srgbClr val="333333"/>
                </a:solidFill>
                <a:latin typeface="Arial" charset="0"/>
                <a:ea typeface="Arial" charset="0"/>
                <a:cs typeface="Arial" charset="0"/>
              </a:defRPr>
            </a:lvl4pPr>
            <a:lvl5pPr>
              <a:defRPr lang="en-US" sz="1200" kern="1200" dirty="0">
                <a:solidFill>
                  <a:srgbClr val="333333"/>
                </a:solidFill>
                <a:latin typeface="Arial" charset="0"/>
                <a:ea typeface="Arial" charset="0"/>
                <a:cs typeface="Arial" charset="0"/>
              </a:defRPr>
            </a:lvl5pPr>
          </a:lstStyle>
          <a:p>
            <a:pPr lvl="0"/>
            <a:r>
              <a:rPr lang="ru-RU" dirty="0"/>
              <a:t>Контент</a:t>
            </a:r>
            <a:endParaRPr lang="en-US" dirty="0"/>
          </a:p>
        </p:txBody>
      </p:sp>
      <p:sp>
        <p:nvSpPr>
          <p:cNvPr id="9" name="Content Placeholder 2"/>
          <p:cNvSpPr>
            <a:spLocks noGrp="1"/>
          </p:cNvSpPr>
          <p:nvPr>
            <p:ph idx="19" hasCustomPrompt="1"/>
          </p:nvPr>
        </p:nvSpPr>
        <p:spPr>
          <a:xfrm>
            <a:off x="4808539" y="1476375"/>
            <a:ext cx="3940174" cy="2801334"/>
          </a:xfrm>
          <a:prstGeom prst="rect">
            <a:avLst/>
          </a:prstGeom>
        </p:spPr>
        <p:txBody>
          <a:bodyPr lIns="0" tIns="0" rIns="0" bIns="0"/>
          <a:lstStyle>
            <a:lvl1pPr marL="0" indent="0">
              <a:buNone/>
              <a:defRPr lang="en-US" sz="700" kern="1200" dirty="0" smtClean="0">
                <a:solidFill>
                  <a:srgbClr val="333333"/>
                </a:solidFill>
                <a:latin typeface="Arial" charset="0"/>
                <a:ea typeface="Arial" charset="0"/>
                <a:cs typeface="Arial" charset="0"/>
              </a:defRPr>
            </a:lvl1pPr>
            <a:lvl2pPr>
              <a:defRPr lang="en-US" sz="1200" kern="1200" dirty="0" smtClean="0">
                <a:solidFill>
                  <a:srgbClr val="333333"/>
                </a:solidFill>
                <a:latin typeface="Arial" charset="0"/>
                <a:ea typeface="Arial" charset="0"/>
                <a:cs typeface="Arial" charset="0"/>
              </a:defRPr>
            </a:lvl2pPr>
            <a:lvl3pPr>
              <a:defRPr lang="en-US" sz="1200" kern="1200" dirty="0" smtClean="0">
                <a:solidFill>
                  <a:srgbClr val="333333"/>
                </a:solidFill>
                <a:latin typeface="Arial" charset="0"/>
                <a:ea typeface="Arial" charset="0"/>
                <a:cs typeface="Arial" charset="0"/>
              </a:defRPr>
            </a:lvl3pPr>
            <a:lvl4pPr>
              <a:defRPr lang="en-US" sz="1200" kern="1200" dirty="0" smtClean="0">
                <a:solidFill>
                  <a:srgbClr val="333333"/>
                </a:solidFill>
                <a:latin typeface="Arial" charset="0"/>
                <a:ea typeface="Arial" charset="0"/>
                <a:cs typeface="Arial" charset="0"/>
              </a:defRPr>
            </a:lvl4pPr>
            <a:lvl5pPr>
              <a:defRPr lang="en-US" sz="1200" kern="1200" dirty="0">
                <a:solidFill>
                  <a:srgbClr val="333333"/>
                </a:solidFill>
                <a:latin typeface="Arial" charset="0"/>
                <a:ea typeface="Arial" charset="0"/>
                <a:cs typeface="Arial" charset="0"/>
              </a:defRPr>
            </a:lvl5pPr>
          </a:lstStyle>
          <a:p>
            <a:pPr lvl="0"/>
            <a:r>
              <a:rPr lang="ru-RU" dirty="0"/>
              <a:t>Контент</a:t>
            </a:r>
            <a:endParaRPr lang="en-US" dirty="0"/>
          </a:p>
        </p:txBody>
      </p:sp>
      <p:sp>
        <p:nvSpPr>
          <p:cNvPr id="11" name="Text Placeholder 7"/>
          <p:cNvSpPr>
            <a:spLocks noGrp="1"/>
          </p:cNvSpPr>
          <p:nvPr>
            <p:ph type="body" sz="quarter" idx="14" hasCustomPrompt="1"/>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2" name="Slide Number Placeholder 5"/>
          <p:cNvSpPr txBox="1">
            <a:spLocks/>
          </p:cNvSpPr>
          <p:nvPr userDrawn="1"/>
        </p:nvSpPr>
        <p:spPr>
          <a:xfrm>
            <a:off x="8186737" y="4579414"/>
            <a:ext cx="561975"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
        <p:nvSpPr>
          <p:cNvPr id="13" name="Title 1"/>
          <p:cNvSpPr>
            <a:spLocks noGrp="1"/>
          </p:cNvSpPr>
          <p:nvPr>
            <p:ph type="title" hasCustomPrompt="1"/>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dirty="0"/>
              <a:t>Заголовок</a:t>
            </a:r>
            <a:endParaRPr lang="en-US" dirty="0"/>
          </a:p>
        </p:txBody>
      </p:sp>
    </p:spTree>
    <p:extLst>
      <p:ext uri="{BB962C8B-B14F-4D97-AF65-F5344CB8AC3E}">
        <p14:creationId xmlns:p14="http://schemas.microsoft.com/office/powerpoint/2010/main" val="1445476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екст диаграмма">
    <p:spTree>
      <p:nvGrpSpPr>
        <p:cNvPr id="1" name=""/>
        <p:cNvGrpSpPr/>
        <p:nvPr/>
      </p:nvGrpSpPr>
      <p:grpSpPr>
        <a:xfrm>
          <a:off x="0" y="0"/>
          <a:ext cx="0" cy="0"/>
          <a:chOff x="0" y="0"/>
          <a:chExt cx="0" cy="0"/>
        </a:xfrm>
      </p:grpSpPr>
      <p:sp>
        <p:nvSpPr>
          <p:cNvPr id="10" name="Chart Placeholder 4"/>
          <p:cNvSpPr>
            <a:spLocks noGrp="1"/>
          </p:cNvSpPr>
          <p:nvPr>
            <p:ph type="chart" sz="quarter" idx="17"/>
          </p:nvPr>
        </p:nvSpPr>
        <p:spPr>
          <a:xfrm>
            <a:off x="4808537" y="1476375"/>
            <a:ext cx="3940175" cy="2507870"/>
          </a:xfrm>
          <a:prstGeom prst="rect">
            <a:avLst/>
          </a:prstGeom>
        </p:spPr>
        <p:txBody>
          <a:bodyPr lIns="0" tIns="0" rIns="0" bIns="0"/>
          <a:lstStyle>
            <a:lvl1pPr marL="0" indent="0">
              <a:buFontTx/>
              <a:buNone/>
              <a:defRPr lang="en-US" sz="700" kern="1200" dirty="0">
                <a:solidFill>
                  <a:srgbClr val="333333"/>
                </a:solidFill>
                <a:latin typeface="Arial" charset="0"/>
                <a:ea typeface="Arial" charset="0"/>
                <a:cs typeface="Arial" charset="0"/>
              </a:defRPr>
            </a:lvl1pPr>
          </a:lstStyle>
          <a:p>
            <a:endParaRPr lang="en-US" dirty="0"/>
          </a:p>
        </p:txBody>
      </p:sp>
      <p:sp>
        <p:nvSpPr>
          <p:cNvPr id="11" name="Text Placeholder 7"/>
          <p:cNvSpPr>
            <a:spLocks noGrp="1"/>
          </p:cNvSpPr>
          <p:nvPr>
            <p:ph type="body" sz="quarter" idx="10" hasCustomPrompt="1"/>
          </p:nvPr>
        </p:nvSpPr>
        <p:spPr>
          <a:xfrm>
            <a:off x="539750" y="1476375"/>
            <a:ext cx="4014788" cy="2458451"/>
          </a:xfrm>
          <a:prstGeom prst="rect">
            <a:avLst/>
          </a:prstGeom>
        </p:spPr>
        <p:txBody>
          <a:bodyPr lIns="0" tIns="0" rIns="0" bIns="0"/>
          <a:lstStyle>
            <a:lvl1pPr marL="0" indent="0">
              <a:buFont typeface="Arial" charset="0"/>
              <a:buNone/>
              <a:defRPr lang="en-US" sz="1200" kern="1200" dirty="0">
                <a:solidFill>
                  <a:srgbClr val="333333"/>
                </a:solidFill>
                <a:latin typeface="Arial" charset="0"/>
                <a:ea typeface="Arial" charset="0"/>
                <a:cs typeface="Arial" charset="0"/>
              </a:defRPr>
            </a:lvl1pPr>
          </a:lstStyle>
          <a:p>
            <a:pPr lvl="0"/>
            <a:r>
              <a:rPr lang="ru-RU" dirty="0"/>
              <a:t>Текст</a:t>
            </a:r>
            <a:endParaRPr lang="en-US" dirty="0"/>
          </a:p>
        </p:txBody>
      </p:sp>
      <p:sp>
        <p:nvSpPr>
          <p:cNvPr id="9" name="Text Placeholder 7"/>
          <p:cNvSpPr>
            <a:spLocks noGrp="1"/>
          </p:cNvSpPr>
          <p:nvPr>
            <p:ph type="body" sz="quarter" idx="14" hasCustomPrompt="1"/>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3" name="Slide Number Placeholder 5"/>
          <p:cNvSpPr txBox="1">
            <a:spLocks/>
          </p:cNvSpPr>
          <p:nvPr userDrawn="1"/>
        </p:nvSpPr>
        <p:spPr>
          <a:xfrm>
            <a:off x="8186737" y="4579414"/>
            <a:ext cx="561975"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
        <p:nvSpPr>
          <p:cNvPr id="14" name="Title 1"/>
          <p:cNvSpPr>
            <a:spLocks noGrp="1"/>
          </p:cNvSpPr>
          <p:nvPr>
            <p:ph type="title" hasCustomPrompt="1"/>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dirty="0"/>
              <a:t>Заголовок</a:t>
            </a:r>
            <a:endParaRPr lang="en-US" dirty="0"/>
          </a:p>
        </p:txBody>
      </p:sp>
    </p:spTree>
    <p:extLst>
      <p:ext uri="{BB962C8B-B14F-4D97-AF65-F5344CB8AC3E}">
        <p14:creationId xmlns:p14="http://schemas.microsoft.com/office/powerpoint/2010/main" val="40407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Заключительный слайд">
    <p:spTree>
      <p:nvGrpSpPr>
        <p:cNvPr id="1" name=""/>
        <p:cNvGrpSpPr/>
        <p:nvPr/>
      </p:nvGrpSpPr>
      <p:grpSpPr>
        <a:xfrm>
          <a:off x="0" y="0"/>
          <a:ext cx="0" cy="0"/>
          <a:chOff x="0" y="0"/>
          <a:chExt cx="0" cy="0"/>
        </a:xfrm>
      </p:grpSpPr>
      <p:sp>
        <p:nvSpPr>
          <p:cNvPr id="7" name="Text Placeholder 7"/>
          <p:cNvSpPr>
            <a:spLocks noGrp="1"/>
          </p:cNvSpPr>
          <p:nvPr>
            <p:ph type="body" sz="quarter" idx="11" hasCustomPrompt="1"/>
          </p:nvPr>
        </p:nvSpPr>
        <p:spPr>
          <a:xfrm>
            <a:off x="539749" y="1476375"/>
            <a:ext cx="4860925" cy="1274082"/>
          </a:xfrm>
          <a:prstGeom prst="rect">
            <a:avLst/>
          </a:prstGeom>
        </p:spPr>
        <p:txBody>
          <a:bodyPr lIns="0" tIns="0" rIns="0" bIns="0"/>
          <a:lstStyle>
            <a:lvl1pPr marL="0" indent="0">
              <a:lnSpc>
                <a:spcPts val="3780"/>
              </a:lnSpc>
              <a:spcBef>
                <a:spcPts val="0"/>
              </a:spcBef>
              <a:buFontTx/>
              <a:buNone/>
              <a:defRPr sz="4100" b="1">
                <a:solidFill>
                  <a:srgbClr val="333333"/>
                </a:solidFill>
                <a:latin typeface="Arial" charset="0"/>
                <a:ea typeface="Arial" charset="0"/>
                <a:cs typeface="Arial" charset="0"/>
              </a:defRPr>
            </a:lvl1pPr>
          </a:lstStyle>
          <a:p>
            <a:pPr lvl="0"/>
            <a:r>
              <a:rPr lang="ru-RU" dirty="0"/>
              <a:t>Заголовок</a:t>
            </a:r>
            <a:endParaRPr lang="en-US" dirty="0"/>
          </a:p>
        </p:txBody>
      </p:sp>
      <p:sp>
        <p:nvSpPr>
          <p:cNvPr id="5" name="Текст 4"/>
          <p:cNvSpPr>
            <a:spLocks noGrp="1"/>
          </p:cNvSpPr>
          <p:nvPr>
            <p:ph type="body" sz="quarter" idx="12" hasCustomPrompt="1"/>
          </p:nvPr>
        </p:nvSpPr>
        <p:spPr>
          <a:xfrm>
            <a:off x="539750" y="4488543"/>
            <a:ext cx="4860925" cy="227920"/>
          </a:xfrm>
          <a:prstGeom prst="rect">
            <a:avLst/>
          </a:prstGeom>
        </p:spPr>
        <p:txBody>
          <a:bodyPr lIns="0" tIns="0" rIns="0" bIns="0" anchor="b"/>
          <a:lstStyle>
            <a:lvl1pPr marL="0" indent="0">
              <a:lnSpc>
                <a:spcPct val="100000"/>
              </a:lnSpc>
              <a:spcBef>
                <a:spcPts val="0"/>
              </a:spcBef>
              <a:buNone/>
              <a:defRPr sz="1050" b="1">
                <a:solidFill>
                  <a:srgbClr val="333333"/>
                </a:solidFill>
                <a:latin typeface="Arial" pitchFamily="34" charset="0"/>
                <a:cs typeface="Arial" pitchFamily="34" charset="0"/>
              </a:defRPr>
            </a:lvl1pPr>
          </a:lstStyle>
          <a:p>
            <a:pPr lvl="0"/>
            <a:r>
              <a:rPr lang="ru-RU" dirty="0"/>
              <a:t>Дата</a:t>
            </a:r>
          </a:p>
        </p:txBody>
      </p:sp>
      <p:sp>
        <p:nvSpPr>
          <p:cNvPr id="4" name="Текст 4"/>
          <p:cNvSpPr>
            <a:spLocks noGrp="1"/>
          </p:cNvSpPr>
          <p:nvPr>
            <p:ph type="body" sz="quarter" idx="13" hasCustomPrompt="1"/>
          </p:nvPr>
        </p:nvSpPr>
        <p:spPr>
          <a:xfrm>
            <a:off x="539750" y="3537857"/>
            <a:ext cx="4860925" cy="946377"/>
          </a:xfrm>
          <a:prstGeom prst="rect">
            <a:avLst/>
          </a:prstGeom>
        </p:spPr>
        <p:txBody>
          <a:bodyPr lIns="0" tIns="0" rIns="0" bIns="0" anchor="ctr"/>
          <a:lstStyle>
            <a:lvl1pPr marL="0" indent="0">
              <a:lnSpc>
                <a:spcPct val="100000"/>
              </a:lnSpc>
              <a:spcBef>
                <a:spcPts val="0"/>
              </a:spcBef>
              <a:buNone/>
              <a:defRPr sz="1100">
                <a:solidFill>
                  <a:srgbClr val="333333"/>
                </a:solidFill>
                <a:latin typeface="Arial" pitchFamily="34" charset="0"/>
                <a:cs typeface="Arial" pitchFamily="34" charset="0"/>
              </a:defRPr>
            </a:lvl1pPr>
          </a:lstStyle>
          <a:p>
            <a:pPr lvl="0"/>
            <a:r>
              <a:rPr lang="ru-RU" dirty="0"/>
              <a:t>Основная информация</a:t>
            </a:r>
          </a:p>
        </p:txBody>
      </p:sp>
      <p:sp>
        <p:nvSpPr>
          <p:cNvPr id="6" name="Текст 4"/>
          <p:cNvSpPr>
            <a:spLocks noGrp="1"/>
          </p:cNvSpPr>
          <p:nvPr>
            <p:ph type="body" sz="quarter" idx="14" hasCustomPrompt="1"/>
          </p:nvPr>
        </p:nvSpPr>
        <p:spPr>
          <a:xfrm>
            <a:off x="539750" y="3083605"/>
            <a:ext cx="4860925" cy="227920"/>
          </a:xfrm>
          <a:prstGeom prst="rect">
            <a:avLst/>
          </a:prstGeom>
        </p:spPr>
        <p:txBody>
          <a:bodyPr lIns="0" tIns="0" rIns="0" bIns="0"/>
          <a:lstStyle>
            <a:lvl1pPr marL="0" indent="0">
              <a:lnSpc>
                <a:spcPct val="100000"/>
              </a:lnSpc>
              <a:spcBef>
                <a:spcPts val="0"/>
              </a:spcBef>
              <a:buNone/>
              <a:defRPr sz="1400" b="1">
                <a:solidFill>
                  <a:srgbClr val="333333"/>
                </a:solidFill>
                <a:latin typeface="Arial" pitchFamily="34" charset="0"/>
                <a:cs typeface="Arial" pitchFamily="34" charset="0"/>
              </a:defRPr>
            </a:lvl1pPr>
          </a:lstStyle>
          <a:p>
            <a:pPr lvl="0"/>
            <a:r>
              <a:rPr lang="ru-RU" dirty="0"/>
              <a:t>ФИО</a:t>
            </a:r>
          </a:p>
        </p:txBody>
      </p:sp>
      <p:sp>
        <p:nvSpPr>
          <p:cNvPr id="8" name="Текст 4"/>
          <p:cNvSpPr>
            <a:spLocks noGrp="1"/>
          </p:cNvSpPr>
          <p:nvPr>
            <p:ph type="body" sz="quarter" idx="15" hasCustomPrompt="1"/>
          </p:nvPr>
        </p:nvSpPr>
        <p:spPr>
          <a:xfrm>
            <a:off x="539750" y="3311525"/>
            <a:ext cx="4860925" cy="227920"/>
          </a:xfrm>
          <a:prstGeom prst="rect">
            <a:avLst/>
          </a:prstGeom>
        </p:spPr>
        <p:txBody>
          <a:bodyPr lIns="0" tIns="0" rIns="0" bIns="0"/>
          <a:lstStyle>
            <a:lvl1pPr marL="0" indent="0">
              <a:lnSpc>
                <a:spcPct val="100000"/>
              </a:lnSpc>
              <a:spcBef>
                <a:spcPts val="0"/>
              </a:spcBef>
              <a:buNone/>
              <a:defRPr sz="1400">
                <a:solidFill>
                  <a:srgbClr val="333333"/>
                </a:solidFill>
                <a:latin typeface="Arial" pitchFamily="34" charset="0"/>
                <a:cs typeface="Arial" pitchFamily="34" charset="0"/>
              </a:defRPr>
            </a:lvl1pPr>
          </a:lstStyle>
          <a:p>
            <a:pPr lvl="0"/>
            <a:r>
              <a:rPr lang="ru-RU" dirty="0"/>
              <a:t>Должность</a:t>
            </a:r>
          </a:p>
        </p:txBody>
      </p:sp>
    </p:spTree>
    <p:extLst>
      <p:ext uri="{BB962C8B-B14F-4D97-AF65-F5344CB8AC3E}">
        <p14:creationId xmlns:p14="http://schemas.microsoft.com/office/powerpoint/2010/main" val="1090501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Текст картинка">
    <p:spTree>
      <p:nvGrpSpPr>
        <p:cNvPr id="1" name=""/>
        <p:cNvGrpSpPr/>
        <p:nvPr/>
      </p:nvGrpSpPr>
      <p:grpSpPr>
        <a:xfrm>
          <a:off x="0" y="0"/>
          <a:ext cx="0" cy="0"/>
          <a:chOff x="0" y="0"/>
          <a:chExt cx="0" cy="0"/>
        </a:xfrm>
      </p:grpSpPr>
      <p:sp>
        <p:nvSpPr>
          <p:cNvPr id="11" name="Text Placeholder 7"/>
          <p:cNvSpPr>
            <a:spLocks noGrp="1"/>
          </p:cNvSpPr>
          <p:nvPr>
            <p:ph type="body" sz="quarter" idx="14" hasCustomPrompt="1"/>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dirty="0"/>
              <a:t>Место для указания источников и сносок</a:t>
            </a:r>
            <a:endParaRPr lang="en-US" dirty="0"/>
          </a:p>
        </p:txBody>
      </p:sp>
      <p:sp>
        <p:nvSpPr>
          <p:cNvPr id="13" name="Slide Number Placeholder 5"/>
          <p:cNvSpPr txBox="1">
            <a:spLocks/>
          </p:cNvSpPr>
          <p:nvPr userDrawn="1"/>
        </p:nvSpPr>
        <p:spPr>
          <a:xfrm>
            <a:off x="8186737" y="4579414"/>
            <a:ext cx="561975" cy="137049"/>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DF24603-9A1B-F342-92E0-89DE32840F75}" type="slidenum">
              <a:rPr lang="en-US" sz="700" smtClean="0">
                <a:latin typeface="Arial" charset="0"/>
                <a:ea typeface="Arial" charset="0"/>
                <a:cs typeface="Arial" charset="0"/>
              </a:rPr>
              <a:pPr algn="r"/>
              <a:t>‹#›</a:t>
            </a:fld>
            <a:endParaRPr lang="en-US" sz="700" dirty="0">
              <a:latin typeface="Arial" charset="0"/>
              <a:ea typeface="Arial" charset="0"/>
              <a:cs typeface="Arial" charset="0"/>
            </a:endParaRPr>
          </a:p>
        </p:txBody>
      </p:sp>
      <p:sp>
        <p:nvSpPr>
          <p:cNvPr id="14" name="Title 1"/>
          <p:cNvSpPr>
            <a:spLocks noGrp="1"/>
          </p:cNvSpPr>
          <p:nvPr>
            <p:ph type="title" hasCustomPrompt="1"/>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dirty="0"/>
              <a:t>Заголовок</a:t>
            </a:r>
            <a:endParaRPr lang="en-US" dirty="0"/>
          </a:p>
        </p:txBody>
      </p:sp>
      <p:sp>
        <p:nvSpPr>
          <p:cNvPr id="15" name="Text Placeholder 7"/>
          <p:cNvSpPr>
            <a:spLocks noGrp="1"/>
          </p:cNvSpPr>
          <p:nvPr>
            <p:ph type="body" sz="quarter" idx="10" hasCustomPrompt="1"/>
          </p:nvPr>
        </p:nvSpPr>
        <p:spPr>
          <a:xfrm>
            <a:off x="539750" y="1476376"/>
            <a:ext cx="4014788" cy="2465908"/>
          </a:xfrm>
          <a:prstGeom prst="rect">
            <a:avLst/>
          </a:prstGeom>
        </p:spPr>
        <p:txBody>
          <a:bodyPr lIns="0" tIns="0" rIns="0" bIns="0"/>
          <a:lstStyle>
            <a:lvl1pPr marL="0" indent="0">
              <a:buFont typeface="Arial" pitchFamily="34" charset="0"/>
              <a:buNone/>
              <a:defRPr sz="1200">
                <a:solidFill>
                  <a:srgbClr val="333333"/>
                </a:solidFill>
                <a:latin typeface="Arial" charset="0"/>
                <a:ea typeface="Arial" charset="0"/>
                <a:cs typeface="Arial" charset="0"/>
              </a:defRPr>
            </a:lvl1pPr>
          </a:lstStyle>
          <a:p>
            <a:pPr lvl="0">
              <a:spcBef>
                <a:spcPct val="0"/>
              </a:spcBef>
            </a:pPr>
            <a:r>
              <a:rPr lang="ru-RU" sz="1200" dirty="0">
                <a:solidFill>
                  <a:srgbClr val="333333"/>
                </a:solidFill>
                <a:latin typeface="Arial" charset="0"/>
                <a:ea typeface="Arial" charset="0"/>
                <a:cs typeface="Arial" charset="0"/>
              </a:rPr>
              <a:t>Текст</a:t>
            </a:r>
          </a:p>
        </p:txBody>
      </p:sp>
      <p:sp>
        <p:nvSpPr>
          <p:cNvPr id="3" name="Рисунок 2"/>
          <p:cNvSpPr>
            <a:spLocks noGrp="1"/>
          </p:cNvSpPr>
          <p:nvPr>
            <p:ph type="pic" sz="quarter" idx="15"/>
          </p:nvPr>
        </p:nvSpPr>
        <p:spPr>
          <a:xfrm>
            <a:off x="4808538" y="1476375"/>
            <a:ext cx="3940175" cy="2456996"/>
          </a:xfrm>
          <a:prstGeom prst="rect">
            <a:avLst/>
          </a:prstGeom>
        </p:spPr>
        <p:txBody>
          <a:bodyPr/>
          <a:lstStyle>
            <a:lvl1pPr marL="0" indent="0">
              <a:buNone/>
              <a:defRPr sz="700">
                <a:latin typeface="Arial" pitchFamily="34" charset="0"/>
                <a:cs typeface="Arial" pitchFamily="34" charset="0"/>
              </a:defRPr>
            </a:lvl1pPr>
          </a:lstStyle>
          <a:p>
            <a:endParaRPr lang="ru-RU"/>
          </a:p>
        </p:txBody>
      </p:sp>
    </p:spTree>
    <p:extLst>
      <p:ext uri="{BB962C8B-B14F-4D97-AF65-F5344CB8AC3E}">
        <p14:creationId xmlns:p14="http://schemas.microsoft.com/office/powerpoint/2010/main" val="30643373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52839"/>
          </a:xfrm>
          <a:prstGeom prst="rect">
            <a:avLst/>
          </a:prstGeom>
        </p:spPr>
      </p:pic>
      <p:pic>
        <p:nvPicPr>
          <p:cNvPr id="4" name="Picture 1"/>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44107" y="435618"/>
            <a:ext cx="2803525" cy="730250"/>
          </a:xfrm>
          <a:prstGeom prst="rect">
            <a:avLst/>
          </a:prstGeom>
        </p:spPr>
      </p:pic>
    </p:spTree>
    <p:extLst>
      <p:ext uri="{BB962C8B-B14F-4D97-AF65-F5344CB8AC3E}">
        <p14:creationId xmlns:p14="http://schemas.microsoft.com/office/powerpoint/2010/main" val="605016039"/>
      </p:ext>
    </p:extLst>
  </p:cSld>
  <p:clrMap bg1="lt1" tx1="dk1" bg2="lt2" tx2="dk2" accent1="accent1" accent2="accent2" accent3="accent3" accent4="accent4" accent5="accent5" accent6="accent6" hlink="hlink" folHlink="folHlink"/>
  <p:sldLayoutIdLst>
    <p:sldLayoutId id="2147483817"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52839"/>
          </a:xfrm>
          <a:prstGeom prst="rect">
            <a:avLst/>
          </a:prstGeom>
        </p:spPr>
      </p:pic>
    </p:spTree>
    <p:extLst>
      <p:ext uri="{BB962C8B-B14F-4D97-AF65-F5344CB8AC3E}">
        <p14:creationId xmlns:p14="http://schemas.microsoft.com/office/powerpoint/2010/main" val="175573514"/>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7396552" y="355621"/>
            <a:ext cx="1345692" cy="35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453715"/>
      </p:ext>
    </p:extLst>
  </p:cSld>
  <p:clrMap bg1="lt1" tx1="dk1" bg2="lt2" tx2="dk2" accent1="accent1" accent2="accent2" accent3="accent3" accent4="accent4" accent5="accent5" accent6="accent6" hlink="hlink" folHlink="folHlink"/>
  <p:sldLayoutIdLst>
    <p:sldLayoutId id="2147483821" r:id="rId1"/>
    <p:sldLayoutId id="2147483823"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p:blipFill>
        <p:spPr bwMode="auto">
          <a:xfrm>
            <a:off x="7396552" y="355621"/>
            <a:ext cx="1345692" cy="35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453715"/>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p:blipFill>
        <p:spPr bwMode="auto">
          <a:xfrm>
            <a:off x="7396552" y="355621"/>
            <a:ext cx="1345692" cy="35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453715"/>
      </p:ext>
    </p:extLst>
  </p:cSld>
  <p:clrMap bg1="lt1" tx1="dk1" bg2="lt2" tx2="dk2" accent1="accent1" accent2="accent2" accent3="accent3" accent4="accent4" accent5="accent5" accent6="accent6" hlink="hlink" folHlink="folHlink"/>
  <p:sldLayoutIdLst>
    <p:sldLayoutId id="2147483810" r:id="rId1"/>
    <p:sldLayoutId id="214748380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7396552" y="355621"/>
            <a:ext cx="1345692" cy="35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453715"/>
      </p:ext>
    </p:extLst>
  </p:cSld>
  <p:clrMap bg1="lt1" tx1="dk1" bg2="lt2" tx2="dk2" accent1="accent1" accent2="accent2" accent3="accent3" accent4="accent4" accent5="accent5" accent6="accent6" hlink="hlink" folHlink="folHlink"/>
  <p:sldLayoutIdLst>
    <p:sldLayoutId id="214748381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5152839"/>
          </a:xfrm>
          <a:prstGeom prst="rect">
            <a:avLst/>
          </a:prstGeom>
        </p:spPr>
      </p:pic>
    </p:spTree>
    <p:extLst>
      <p:ext uri="{BB962C8B-B14F-4D97-AF65-F5344CB8AC3E}">
        <p14:creationId xmlns:p14="http://schemas.microsoft.com/office/powerpoint/2010/main" val="1194332045"/>
      </p:ext>
    </p:extLst>
  </p:cSld>
  <p:clrMap bg1="lt1" tx1="dk1" bg2="lt2" tx2="dk2" accent1="accent1" accent2="accent2" accent3="accent3" accent4="accent4" accent5="accent5" accent6="accent6" hlink="hlink" folHlink="folHlink"/>
  <p:sldLayoutIdLst>
    <p:sldLayoutId id="2147483782" r:id="rId1"/>
    <p:sldLayoutId id="2147483822"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4.sv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04.sv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9.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https://www.paks2.hu/en/web/paks-2-en/policy"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9.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0.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
          <p:cNvSpPr>
            <a:spLocks noGrp="1"/>
          </p:cNvSpPr>
          <p:nvPr>
            <p:ph type="title"/>
          </p:nvPr>
        </p:nvSpPr>
        <p:spPr/>
        <p:txBody>
          <a:bodyPr/>
          <a:lstStyle/>
          <a:p>
            <a:r>
              <a:rPr lang="ru-RU" dirty="0" smtClean="0">
                <a:latin typeface="Arial" pitchFamily="34" charset="0"/>
                <a:cs typeface="Arial" pitchFamily="34" charset="0"/>
              </a:rPr>
              <a:t>Культура безопасности </a:t>
            </a:r>
            <a:br>
              <a:rPr lang="ru-RU" dirty="0" smtClean="0">
                <a:latin typeface="Arial" pitchFamily="34" charset="0"/>
                <a:cs typeface="Arial" pitchFamily="34" charset="0"/>
              </a:rPr>
            </a:br>
            <a:r>
              <a:rPr lang="ru-RU" dirty="0" smtClean="0">
                <a:latin typeface="Arial" pitchFamily="34" charset="0"/>
                <a:cs typeface="Arial" pitchFamily="34" charset="0"/>
              </a:rPr>
              <a:t>в проектировании.</a:t>
            </a:r>
            <a:br>
              <a:rPr lang="ru-RU" dirty="0" smtClean="0">
                <a:latin typeface="Arial" pitchFamily="34" charset="0"/>
                <a:cs typeface="Arial" pitchFamily="34" charset="0"/>
              </a:rPr>
            </a:br>
            <a:r>
              <a:rPr lang="ru-RU" dirty="0" smtClean="0">
                <a:latin typeface="Arial" pitchFamily="34" charset="0"/>
                <a:cs typeface="Arial" pitchFamily="34" charset="0"/>
              </a:rPr>
              <a:t>Лидерство руководителей</a:t>
            </a:r>
            <a:endParaRPr lang="ru-RU" dirty="0">
              <a:latin typeface="Arial" pitchFamily="34" charset="0"/>
              <a:cs typeface="Arial" pitchFamily="34" charset="0"/>
            </a:endParaRPr>
          </a:p>
        </p:txBody>
      </p:sp>
    </p:spTree>
    <p:extLst>
      <p:ext uri="{BB962C8B-B14F-4D97-AF65-F5344CB8AC3E}">
        <p14:creationId xmlns:p14="http://schemas.microsoft.com/office/powerpoint/2010/main" val="1214510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dirty="0">
                <a:latin typeface="Arial" panose="020B0604020202020204" pitchFamily="34" charset="0"/>
                <a:cs typeface="Arial" panose="020B0604020202020204" pitchFamily="34" charset="0"/>
              </a:rPr>
              <a:t>GSR часть 2, требование 2: демонстрирование лидерства в обеспечении безопасности</a:t>
            </a:r>
          </a:p>
        </p:txBody>
      </p:sp>
      <p:sp>
        <p:nvSpPr>
          <p:cNvPr id="11" name="Стрелка углом 10"/>
          <p:cNvSpPr/>
          <p:nvPr/>
        </p:nvSpPr>
        <p:spPr>
          <a:xfrm rot="10800000">
            <a:off x="7100888" y="3537364"/>
            <a:ext cx="1039713" cy="862698"/>
          </a:xfrm>
          <a:prstGeom prst="bentArrow">
            <a:avLst/>
          </a:prstGeom>
          <a:solidFill>
            <a:srgbClr val="00B0F0"/>
          </a:solid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ru-RU" dirty="0" err="1">
              <a:solidFill>
                <a:srgbClr val="333333"/>
              </a:solidFill>
              <a:latin typeface="Arial" panose="020B0604020202020204" pitchFamily="34" charset="0"/>
              <a:cs typeface="Arial" panose="020B0604020202020204" pitchFamily="34" charset="0"/>
            </a:endParaRPr>
          </a:p>
        </p:txBody>
      </p:sp>
      <p:sp>
        <p:nvSpPr>
          <p:cNvPr id="12" name="Текст 2"/>
          <p:cNvSpPr txBox="1">
            <a:spLocks/>
          </p:cNvSpPr>
          <p:nvPr/>
        </p:nvSpPr>
        <p:spPr>
          <a:xfrm>
            <a:off x="554644" y="1222856"/>
            <a:ext cx="6147707" cy="28803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777240">
              <a:spcBef>
                <a:spcPts val="500"/>
              </a:spcBef>
              <a:buNone/>
              <a:defRPr sz="2040"/>
            </a:pPr>
            <a:r>
              <a:rPr lang="ru-RU" sz="1400" dirty="0">
                <a:latin typeface="Arial" panose="020B0604020202020204" pitchFamily="34" charset="0"/>
                <a:cs typeface="Arial" panose="020B0604020202020204" pitchFamily="34" charset="0"/>
              </a:rPr>
              <a:t>1. </a:t>
            </a:r>
            <a:r>
              <a:rPr lang="ru-RU" sz="1400" b="1" dirty="0">
                <a:latin typeface="Arial" panose="020B0604020202020204" pitchFamily="34" charset="0"/>
                <a:cs typeface="Arial" panose="020B0604020202020204" pitchFamily="34" charset="0"/>
                <a:sym typeface="Helvetica"/>
              </a:rPr>
              <a:t>Декларирование</a:t>
            </a:r>
            <a:r>
              <a:rPr lang="ru-RU" sz="1400" dirty="0">
                <a:latin typeface="Arial" panose="020B0604020202020204" pitchFamily="34" charset="0"/>
                <a:cs typeface="Arial" panose="020B0604020202020204" pitchFamily="34" charset="0"/>
              </a:rPr>
              <a:t>. Что-то объявляется правильным, что-то неправильным. При этом, как правило, слова подкрепляются ссылкой на авторитеты, статистику и т.д.</a:t>
            </a:r>
          </a:p>
          <a:p>
            <a:pPr marL="0" indent="0" defTabSz="777240">
              <a:spcBef>
                <a:spcPts val="500"/>
              </a:spcBef>
              <a:buNone/>
              <a:defRPr sz="2040"/>
            </a:pPr>
            <a:r>
              <a:rPr lang="ru-RU" sz="1400" dirty="0">
                <a:latin typeface="Arial" panose="020B0604020202020204" pitchFamily="34" charset="0"/>
                <a:cs typeface="Arial" panose="020B0604020202020204" pitchFamily="34" charset="0"/>
              </a:rPr>
              <a:t>2. </a:t>
            </a:r>
            <a:r>
              <a:rPr lang="ru-RU" sz="1400" b="1" dirty="0">
                <a:latin typeface="Arial" panose="020B0604020202020204" pitchFamily="34" charset="0"/>
                <a:cs typeface="Arial" panose="020B0604020202020204" pitchFamily="34" charset="0"/>
                <a:sym typeface="Helvetica"/>
              </a:rPr>
              <a:t>Личный пример</a:t>
            </a:r>
            <a:r>
              <a:rPr lang="ru-RU" sz="1400" dirty="0">
                <a:latin typeface="Arial" panose="020B0604020202020204" pitchFamily="34" charset="0"/>
                <a:cs typeface="Arial" panose="020B0604020202020204" pitchFamily="34" charset="0"/>
              </a:rPr>
              <a:t>. Руководитель поступает в соответствии со своими убеждениями для того, чтобы персонал учился на его опыте и пользовался его примером.</a:t>
            </a:r>
          </a:p>
          <a:p>
            <a:pPr marL="0" indent="0" defTabSz="777240">
              <a:spcBef>
                <a:spcPts val="500"/>
              </a:spcBef>
              <a:buNone/>
              <a:defRPr sz="2040"/>
            </a:pPr>
            <a:r>
              <a:rPr lang="ru-RU" sz="1400" dirty="0">
                <a:latin typeface="Arial" panose="020B0604020202020204" pitchFamily="34" charset="0"/>
                <a:cs typeface="Arial" panose="020B0604020202020204" pitchFamily="34" charset="0"/>
              </a:rPr>
              <a:t>3. </a:t>
            </a:r>
            <a:r>
              <a:rPr lang="ru-RU" sz="1400" b="1" dirty="0">
                <a:latin typeface="Arial" panose="020B0604020202020204" pitchFamily="34" charset="0"/>
                <a:cs typeface="Arial" panose="020B0604020202020204" pitchFamily="34" charset="0"/>
                <a:sym typeface="Helvetica"/>
              </a:rPr>
              <a:t>Помощь в прояснении ценностей</a:t>
            </a:r>
            <a:r>
              <a:rPr lang="ru-RU" sz="1400" dirty="0">
                <a:latin typeface="Arial" panose="020B0604020202020204" pitchFamily="34" charset="0"/>
                <a:cs typeface="Arial" panose="020B0604020202020204" pitchFamily="34" charset="0"/>
              </a:rPr>
              <a:t>. Работникам помогают в выборе тех ценностей, которые соответствуют целям организации, обращая внимание на их пользу и адекватность. Такие ценности нередко становятся личными, имеют последовательный и стойкий характер.</a:t>
            </a:r>
          </a:p>
        </p:txBody>
      </p:sp>
      <p:sp>
        <p:nvSpPr>
          <p:cNvPr id="13" name="Объект 7"/>
          <p:cNvSpPr txBox="1">
            <a:spLocks/>
          </p:cNvSpPr>
          <p:nvPr/>
        </p:nvSpPr>
        <p:spPr>
          <a:xfrm>
            <a:off x="554644" y="3677586"/>
            <a:ext cx="5952236" cy="1049485"/>
          </a:xfrm>
          <a:prstGeom prst="rect">
            <a:avLst/>
          </a:prstGeom>
          <a:solidFill>
            <a:srgbClr val="00B0F0"/>
          </a:solidFill>
          <a:ln>
            <a:solidFill>
              <a:srgbClr val="00B0F0"/>
            </a:solidFill>
          </a:ln>
        </p:spPr>
        <p:txBody>
          <a:bodyPr vert="horz" wrap="square" lIns="0" tIns="0" rIns="0" bIns="0" rtlCol="0">
            <a:normAutofit/>
          </a:bodyPr>
          <a:lstStyle>
            <a:lvl1pPr marL="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000" kern="1200" dirty="0" smtClean="0">
                <a:solidFill>
                  <a:schemeClr val="tx1"/>
                </a:solidFill>
                <a:latin typeface="+mn-lt"/>
                <a:ea typeface="+mn-ea"/>
                <a:cs typeface="+mn-cs"/>
              </a:defRPr>
            </a:lvl1pPr>
            <a:lvl2pPr marL="36000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1800" kern="1200" dirty="0" smtClean="0">
                <a:solidFill>
                  <a:schemeClr val="tx1"/>
                </a:solidFill>
                <a:latin typeface="+mn-lt"/>
                <a:ea typeface="+mn-ea"/>
                <a:cs typeface="+mn-cs"/>
              </a:defRPr>
            </a:lvl2pPr>
            <a:lvl3pPr marL="720000" indent="0" algn="l" defTabSz="914400" rtl="0" eaLnBrk="1" latinLnBrk="0" hangingPunct="1">
              <a:spcBef>
                <a:spcPts val="0"/>
              </a:spcBef>
              <a:spcAft>
                <a:spcPts val="600"/>
              </a:spcAft>
              <a:buFont typeface="Arial" pitchFamily="34" charset="0"/>
              <a:buNone/>
              <a:defRPr lang="ru-RU" sz="16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50000"/>
              </a:lnSpc>
            </a:pPr>
            <a:r>
              <a:rPr lang="ru-RU" sz="1200" dirty="0">
                <a:solidFill>
                  <a:schemeClr val="bg1"/>
                </a:solidFill>
                <a:latin typeface="Arial" panose="020B0604020202020204" pitchFamily="34" charset="0"/>
                <a:cs typeface="Arial" panose="020B0604020202020204" pitchFamily="34" charset="0"/>
              </a:rPr>
              <a:t>Взаимная согласованность применения обязательна!</a:t>
            </a:r>
          </a:p>
          <a:p>
            <a:pPr algn="ctr"/>
            <a:r>
              <a:rPr lang="ru-RU" sz="1200" dirty="0" smtClean="0">
                <a:solidFill>
                  <a:schemeClr val="bg1"/>
                </a:solidFill>
                <a:latin typeface="Arial" panose="020B0604020202020204" pitchFamily="34" charset="0"/>
                <a:cs typeface="Arial" panose="020B0604020202020204" pitchFamily="34" charset="0"/>
              </a:rPr>
              <a:t>Если </a:t>
            </a:r>
            <a:r>
              <a:rPr lang="ru-RU" sz="1200" dirty="0">
                <a:solidFill>
                  <a:schemeClr val="bg1"/>
                </a:solidFill>
                <a:latin typeface="Arial" panose="020B0604020202020204" pitchFamily="34" charset="0"/>
                <a:cs typeface="Arial" panose="020B0604020202020204" pitchFamily="34" charset="0"/>
              </a:rPr>
              <a:t>руководитель не подкрепляет озвученную ценность безопасности своим поведением или ценность озвучивается без конкретных пояснений, как она должна применяться на практике – эффект лидерства будет равен 0</a:t>
            </a:r>
          </a:p>
        </p:txBody>
      </p:sp>
      <p:sp>
        <p:nvSpPr>
          <p:cNvPr id="14" name="Стрелка вправо 13"/>
          <p:cNvSpPr/>
          <p:nvPr/>
        </p:nvSpPr>
        <p:spPr>
          <a:xfrm>
            <a:off x="6689366" y="1217467"/>
            <a:ext cx="360000" cy="288000"/>
          </a:xfrm>
          <a:prstGeom prst="rightArrow">
            <a:avLst/>
          </a:prstGeom>
          <a:solidFill>
            <a:schemeClr val="bg1"/>
          </a:solidFill>
          <a:ln w="1270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ru-RU" dirty="0" err="1">
              <a:solidFill>
                <a:srgbClr val="333333"/>
              </a:solidFill>
              <a:latin typeface="Arial" panose="020B0604020202020204" pitchFamily="34" charset="0"/>
              <a:cs typeface="Arial" panose="020B0604020202020204" pitchFamily="34" charset="0"/>
            </a:endParaRPr>
          </a:p>
        </p:txBody>
      </p:sp>
      <p:sp>
        <p:nvSpPr>
          <p:cNvPr id="15" name="TextBox 14"/>
          <p:cNvSpPr txBox="1"/>
          <p:nvPr/>
        </p:nvSpPr>
        <p:spPr>
          <a:xfrm>
            <a:off x="7196286" y="1061889"/>
            <a:ext cx="1799560" cy="553998"/>
          </a:xfrm>
          <a:prstGeom prst="rect">
            <a:avLst/>
          </a:prstGeom>
          <a:noFill/>
        </p:spPr>
        <p:txBody>
          <a:bodyPr wrap="square" lIns="0" tIns="0" rIns="0" bIns="0" rtlCol="0">
            <a:spAutoFit/>
          </a:bodyPr>
          <a:lstStyle/>
          <a:p>
            <a:pPr algn="l"/>
            <a:r>
              <a:rPr lang="ru-RU" sz="1200" b="1" dirty="0">
                <a:latin typeface="Arial" panose="020B0604020202020204" pitchFamily="34" charset="0"/>
                <a:cs typeface="Arial" panose="020B0604020202020204" pitchFamily="34" charset="0"/>
              </a:rPr>
              <a:t>Что является главной ценностью организации?</a:t>
            </a:r>
          </a:p>
        </p:txBody>
      </p:sp>
      <p:sp>
        <p:nvSpPr>
          <p:cNvPr id="16" name="Стрелка вправо 15"/>
          <p:cNvSpPr/>
          <p:nvPr/>
        </p:nvSpPr>
        <p:spPr>
          <a:xfrm>
            <a:off x="6689366" y="1920449"/>
            <a:ext cx="360000" cy="288000"/>
          </a:xfrm>
          <a:prstGeom prst="rightArrow">
            <a:avLst/>
          </a:prstGeom>
          <a:solidFill>
            <a:schemeClr val="bg1"/>
          </a:solidFill>
          <a:ln w="1270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ru-RU" dirty="0" err="1">
              <a:solidFill>
                <a:srgbClr val="333333"/>
              </a:solidFill>
              <a:latin typeface="Arial" panose="020B0604020202020204" pitchFamily="34" charset="0"/>
              <a:cs typeface="Arial" panose="020B0604020202020204" pitchFamily="34" charset="0"/>
            </a:endParaRPr>
          </a:p>
        </p:txBody>
      </p:sp>
      <p:sp>
        <p:nvSpPr>
          <p:cNvPr id="17" name="TextBox 16"/>
          <p:cNvSpPr txBox="1"/>
          <p:nvPr/>
        </p:nvSpPr>
        <p:spPr>
          <a:xfrm>
            <a:off x="7196285" y="1781100"/>
            <a:ext cx="1799560" cy="553998"/>
          </a:xfrm>
          <a:prstGeom prst="rect">
            <a:avLst/>
          </a:prstGeom>
          <a:noFill/>
        </p:spPr>
        <p:txBody>
          <a:bodyPr wrap="square" lIns="0" tIns="0" rIns="0" bIns="0" rtlCol="0">
            <a:spAutoFit/>
          </a:bodyPr>
          <a:lstStyle/>
          <a:p>
            <a:pPr algn="l"/>
            <a:r>
              <a:rPr lang="ru-RU" sz="1200" b="1" dirty="0">
                <a:latin typeface="Arial" panose="020B0604020202020204" pitchFamily="34" charset="0"/>
                <a:cs typeface="Arial" panose="020B0604020202020204" pitchFamily="34" charset="0"/>
              </a:rPr>
              <a:t>Правдива ли данная ценность для организации?</a:t>
            </a:r>
          </a:p>
        </p:txBody>
      </p:sp>
      <p:sp>
        <p:nvSpPr>
          <p:cNvPr id="18" name="Стрелка вправо 17"/>
          <p:cNvSpPr/>
          <p:nvPr/>
        </p:nvSpPr>
        <p:spPr>
          <a:xfrm>
            <a:off x="6689366" y="2557452"/>
            <a:ext cx="360000" cy="288000"/>
          </a:xfrm>
          <a:prstGeom prst="rightArrow">
            <a:avLst/>
          </a:prstGeom>
          <a:solidFill>
            <a:schemeClr val="bg1"/>
          </a:solidFill>
          <a:ln w="1270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ru-RU" dirty="0" err="1">
              <a:solidFill>
                <a:srgbClr val="333333"/>
              </a:solidFill>
              <a:latin typeface="Arial" panose="020B0604020202020204" pitchFamily="34" charset="0"/>
              <a:cs typeface="Arial" panose="020B0604020202020204" pitchFamily="34" charset="0"/>
            </a:endParaRPr>
          </a:p>
        </p:txBody>
      </p:sp>
      <p:sp>
        <p:nvSpPr>
          <p:cNvPr id="19" name="TextBox 18"/>
          <p:cNvSpPr txBox="1"/>
          <p:nvPr/>
        </p:nvSpPr>
        <p:spPr>
          <a:xfrm>
            <a:off x="7196284" y="2422968"/>
            <a:ext cx="1799561" cy="738664"/>
          </a:xfrm>
          <a:prstGeom prst="rect">
            <a:avLst/>
          </a:prstGeom>
          <a:noFill/>
        </p:spPr>
        <p:txBody>
          <a:bodyPr wrap="square" lIns="0" tIns="0" rIns="0" bIns="0" rtlCol="0">
            <a:spAutoFit/>
          </a:bodyPr>
          <a:lstStyle/>
          <a:p>
            <a:pPr algn="l"/>
            <a:r>
              <a:rPr lang="ru-RU" sz="1200" b="1" dirty="0">
                <a:latin typeface="Arial" panose="020B0604020202020204" pitchFamily="34" charset="0"/>
                <a:cs typeface="Arial" panose="020B0604020202020204" pitchFamily="34" charset="0"/>
              </a:rPr>
              <a:t>Как я должен руководствоваться ею на практике каждый рабочий день?</a:t>
            </a:r>
          </a:p>
        </p:txBody>
      </p:sp>
    </p:spTree>
    <p:extLst>
      <p:ext uri="{BB962C8B-B14F-4D97-AF65-F5344CB8AC3E}">
        <p14:creationId xmlns:p14="http://schemas.microsoft.com/office/powerpoint/2010/main" val="2376868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Arial" panose="020B0604020202020204" pitchFamily="34" charset="0"/>
                <a:cs typeface="Arial" panose="020B0604020202020204" pitchFamily="34" charset="0"/>
              </a:rPr>
              <a:t>GSR часть 2, требование 2: установление целей в обеспечении безопасности</a:t>
            </a:r>
          </a:p>
        </p:txBody>
      </p:sp>
      <p:sp>
        <p:nvSpPr>
          <p:cNvPr id="7" name="Текст 5"/>
          <p:cNvSpPr txBox="1">
            <a:spLocks/>
          </p:cNvSpPr>
          <p:nvPr/>
        </p:nvSpPr>
        <p:spPr>
          <a:xfrm>
            <a:off x="489263" y="3122672"/>
            <a:ext cx="7185293" cy="16988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sz="1400" dirty="0">
                <a:latin typeface="Arial" panose="020B0604020202020204" pitchFamily="34" charset="0"/>
                <a:cs typeface="Arial" panose="020B0604020202020204" pitchFamily="34" charset="0"/>
              </a:rPr>
              <a:t>Разные способы постановки целей и последующего планирования порождают различные реакции и варианты поведения работников – от деструктивных до повышающих безопасность</a:t>
            </a:r>
          </a:p>
          <a:p>
            <a:pPr marL="0" indent="0">
              <a:buNone/>
            </a:pPr>
            <a:r>
              <a:rPr lang="ru-RU" sz="1400" dirty="0">
                <a:latin typeface="Arial" panose="020B0604020202020204" pitchFamily="34" charset="0"/>
                <a:cs typeface="Arial" panose="020B0604020202020204" pitchFamily="34" charset="0"/>
              </a:rPr>
              <a:t>Целеполагание – важнейшая часть работы по формированию у персонала приверженности безопасности</a:t>
            </a:r>
          </a:p>
          <a:p>
            <a:pPr marL="0" indent="0">
              <a:buNone/>
            </a:pPr>
            <a:r>
              <a:rPr lang="ru-RU" sz="1400" dirty="0">
                <a:latin typeface="Arial" panose="020B0604020202020204" pitchFamily="34" charset="0"/>
                <a:cs typeface="Arial" panose="020B0604020202020204" pitchFamily="34" charset="0"/>
              </a:rPr>
              <a:t>Цель в области безопасности должна подкрепляться дальнейшими шагами со стороны руководителя в части функций, ответственности, полномочий, ресурсов, плана работ и др. – везде в основе должен быть ПРИОРИТЕТ БЕЗОПАСНОСТИ</a:t>
            </a:r>
          </a:p>
        </p:txBody>
      </p:sp>
      <p:graphicFrame>
        <p:nvGraphicFramePr>
          <p:cNvPr id="10" name="Схема 9"/>
          <p:cNvGraphicFramePr/>
          <p:nvPr>
            <p:extLst>
              <p:ext uri="{D42A27DB-BD31-4B8C-83A1-F6EECF244321}">
                <p14:modId xmlns:p14="http://schemas.microsoft.com/office/powerpoint/2010/main" val="843055562"/>
              </p:ext>
            </p:extLst>
          </p:nvPr>
        </p:nvGraphicFramePr>
        <p:xfrm>
          <a:off x="539750" y="1498478"/>
          <a:ext cx="5657850" cy="1660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Прямоугольник 10"/>
          <p:cNvSpPr/>
          <p:nvPr/>
        </p:nvSpPr>
        <p:spPr>
          <a:xfrm>
            <a:off x="6329046" y="1091347"/>
            <a:ext cx="2734999" cy="2031325"/>
          </a:xfrm>
          <a:prstGeom prst="rect">
            <a:avLst/>
          </a:prstGeom>
          <a:solidFill>
            <a:srgbClr val="155FA3"/>
          </a:solidFill>
          <a:ln>
            <a:solidFill>
              <a:srgbClr val="0070C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1400" dirty="0">
                <a:solidFill>
                  <a:schemeClr val="bg1"/>
                </a:solidFill>
                <a:latin typeface="Arial" panose="020B0604020202020204" pitchFamily="34" charset="0"/>
                <a:cs typeface="Arial" panose="020B0604020202020204" pitchFamily="34" charset="0"/>
              </a:rPr>
              <a:t>даже тщательно разработанные организационные структуры и координация деятельности работников с помощью приказов не являются достаточными условиями </a:t>
            </a:r>
            <a:r>
              <a:rPr lang="ru-RU" sz="1400" dirty="0" smtClean="0">
                <a:solidFill>
                  <a:schemeClr val="bg1"/>
                </a:solidFill>
                <a:latin typeface="Arial" panose="020B0604020202020204" pitchFamily="34" charset="0"/>
                <a:cs typeface="Arial" panose="020B0604020202020204" pitchFamily="34" charset="0"/>
              </a:rPr>
              <a:t>эффективного и безопасного труда!</a:t>
            </a:r>
            <a:endParaRPr lang="ru-RU" sz="1400"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537507" y="1271989"/>
            <a:ext cx="2336346" cy="276999"/>
          </a:xfrm>
          <a:prstGeom prst="rect">
            <a:avLst/>
          </a:prstGeom>
          <a:noFill/>
        </p:spPr>
        <p:txBody>
          <a:bodyPr wrap="square" lIns="0" tIns="0" rIns="0" bIns="0" rtlCol="0">
            <a:spAutoFit/>
          </a:bodyPr>
          <a:lstStyle/>
          <a:p>
            <a:pPr algn="ctr"/>
            <a:r>
              <a:rPr lang="ru-RU" dirty="0">
                <a:latin typeface="Arial" panose="020B0604020202020204" pitchFamily="34" charset="0"/>
                <a:cs typeface="Arial" panose="020B0604020202020204" pitchFamily="34" charset="0"/>
              </a:rPr>
              <a:t>Руководитель</a:t>
            </a:r>
          </a:p>
        </p:txBody>
      </p:sp>
      <p:sp>
        <p:nvSpPr>
          <p:cNvPr id="13" name="TextBox 12"/>
          <p:cNvSpPr txBox="1"/>
          <p:nvPr/>
        </p:nvSpPr>
        <p:spPr>
          <a:xfrm>
            <a:off x="4081910" y="1271988"/>
            <a:ext cx="2336346" cy="276999"/>
          </a:xfrm>
          <a:prstGeom prst="rect">
            <a:avLst/>
          </a:prstGeom>
          <a:noFill/>
        </p:spPr>
        <p:txBody>
          <a:bodyPr wrap="square" lIns="0" tIns="0" rIns="0" bIns="0" rtlCol="0">
            <a:spAutoFit/>
          </a:bodyPr>
          <a:lstStyle/>
          <a:p>
            <a:pPr algn="ctr"/>
            <a:r>
              <a:rPr lang="ru-RU" dirty="0">
                <a:latin typeface="Arial" panose="020B0604020202020204" pitchFamily="34" charset="0"/>
                <a:cs typeface="Arial" panose="020B0604020202020204" pitchFamily="34" charset="0"/>
              </a:rPr>
              <a:t>Лидер</a:t>
            </a:r>
          </a:p>
        </p:txBody>
      </p:sp>
    </p:spTree>
    <p:extLst>
      <p:ext uri="{BB962C8B-B14F-4D97-AF65-F5344CB8AC3E}">
        <p14:creationId xmlns:p14="http://schemas.microsoft.com/office/powerpoint/2010/main" val="2591191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749" y="431800"/>
            <a:ext cx="6956879" cy="344714"/>
          </a:xfrm>
        </p:spPr>
        <p:txBody>
          <a:bodyPr/>
          <a:lstStyle/>
          <a:p>
            <a:r>
              <a:rPr lang="ru-RU" dirty="0">
                <a:latin typeface="Arial" panose="020B0604020202020204" pitchFamily="34" charset="0"/>
                <a:cs typeface="Arial" panose="020B0604020202020204" pitchFamily="34" charset="0"/>
              </a:rPr>
              <a:t>GSR часть 2, требование 2: развитие ценностей и норм с помощью личного примера</a:t>
            </a:r>
          </a:p>
        </p:txBody>
      </p:sp>
      <p:sp>
        <p:nvSpPr>
          <p:cNvPr id="7" name="Прямоугольник 6"/>
          <p:cNvSpPr/>
          <p:nvPr/>
        </p:nvSpPr>
        <p:spPr>
          <a:xfrm>
            <a:off x="227279" y="2454817"/>
            <a:ext cx="8768567" cy="2246769"/>
          </a:xfrm>
          <a:prstGeom prst="rect">
            <a:avLst/>
          </a:prstGeom>
        </p:spPr>
        <p:txBody>
          <a:bodyPr wrap="square">
            <a:spAutoFit/>
          </a:bodyPr>
          <a:lstStyle/>
          <a:p>
            <a:pPr marL="285750" indent="-285750">
              <a:buFont typeface="Wingdings" panose="05000000000000000000" pitchFamily="2" charset="2"/>
              <a:buChar char="Ø"/>
            </a:pPr>
            <a:r>
              <a:rPr lang="ru-RU" sz="1400" dirty="0" smtClean="0">
                <a:latin typeface="Arial" panose="020B0604020202020204" pitchFamily="34" charset="0"/>
                <a:cs typeface="Arial" panose="020B0604020202020204" pitchFamily="34" charset="0"/>
              </a:rPr>
              <a:t>В </a:t>
            </a:r>
            <a:r>
              <a:rPr lang="ru-RU" sz="1400" dirty="0">
                <a:latin typeface="Arial" panose="020B0604020202020204" pitchFamily="34" charset="0"/>
                <a:cs typeface="Arial" panose="020B0604020202020204" pitchFamily="34" charset="0"/>
              </a:rPr>
              <a:t>случае нарушения или отклонения направлять усилия на выявление причин, почему это произошло и на то, как предотвратить повторение события, а не на поиск и наказание виновного.</a:t>
            </a:r>
          </a:p>
          <a:p>
            <a:pPr marL="285750" indent="-285750">
              <a:buFont typeface="Wingdings" panose="05000000000000000000" pitchFamily="2" charset="2"/>
              <a:buChar char="Ø"/>
            </a:pPr>
            <a:r>
              <a:rPr lang="ru-RU" sz="1400" dirty="0">
                <a:latin typeface="Arial" panose="020B0604020202020204" pitchFamily="34" charset="0"/>
                <a:cs typeface="Arial" panose="020B0604020202020204" pitchFamily="34" charset="0"/>
              </a:rPr>
              <a:t>Обеспечивать обратную связь.</a:t>
            </a:r>
          </a:p>
          <a:p>
            <a:pPr marL="285750" indent="-285750">
              <a:buFont typeface="Wingdings" panose="05000000000000000000" pitchFamily="2" charset="2"/>
              <a:buChar char="Ø"/>
            </a:pPr>
            <a:r>
              <a:rPr lang="ru-RU" sz="1400" dirty="0">
                <a:latin typeface="Arial" panose="020B0604020202020204" pitchFamily="34" charset="0"/>
                <a:cs typeface="Arial" panose="020B0604020202020204" pitchFamily="34" charset="0"/>
              </a:rPr>
              <a:t>Формализовать систему анализа поведения сотрудников с точки зрения безопасности и регулярно проводить анализ.</a:t>
            </a:r>
          </a:p>
          <a:p>
            <a:pPr marL="285750" indent="-285750">
              <a:buFont typeface="Wingdings" panose="05000000000000000000" pitchFamily="2" charset="2"/>
              <a:buChar char="Ø"/>
            </a:pPr>
            <a:r>
              <a:rPr lang="ru-RU" sz="1400" dirty="0">
                <a:latin typeface="Arial" panose="020B0604020202020204" pitchFamily="34" charset="0"/>
                <a:cs typeface="Arial" panose="020B0604020202020204" pitchFamily="34" charset="0"/>
              </a:rPr>
              <a:t>Проводить еженедельные дни безопасности в подразделениях и отделах, включая рабочие места.</a:t>
            </a:r>
          </a:p>
          <a:p>
            <a:pPr marL="285750" indent="-285750">
              <a:buFont typeface="Wingdings" panose="05000000000000000000" pitchFamily="2" charset="2"/>
              <a:buChar char="Ø"/>
            </a:pPr>
            <a:r>
              <a:rPr lang="ru-RU" sz="1400" dirty="0">
                <a:latin typeface="Arial" panose="020B0604020202020204" pitchFamily="34" charset="0"/>
                <a:cs typeface="Arial" panose="020B0604020202020204" pitchFamily="34" charset="0"/>
              </a:rPr>
              <a:t>Убрать </a:t>
            </a:r>
            <a:r>
              <a:rPr lang="ru-RU" sz="1400" dirty="0" smtClean="0">
                <a:latin typeface="Arial" panose="020B0604020202020204" pitchFamily="34" charset="0"/>
                <a:cs typeface="Arial" panose="020B0604020202020204" pitchFamily="34" charset="0"/>
              </a:rPr>
              <a:t>формальные </a:t>
            </a:r>
            <a:r>
              <a:rPr lang="ru-RU" sz="1400" dirty="0">
                <a:latin typeface="Arial" panose="020B0604020202020204" pitchFamily="34" charset="0"/>
                <a:cs typeface="Arial" panose="020B0604020202020204" pitchFamily="34" charset="0"/>
              </a:rPr>
              <a:t>показатели.</a:t>
            </a:r>
          </a:p>
          <a:p>
            <a:pPr marL="285750" indent="-285750">
              <a:buFont typeface="Wingdings" panose="05000000000000000000" pitchFamily="2" charset="2"/>
              <a:buChar char="Ø"/>
            </a:pPr>
            <a:r>
              <a:rPr lang="ru-RU" sz="1400" dirty="0">
                <a:latin typeface="Arial" panose="020B0604020202020204" pitchFamily="34" charset="0"/>
                <a:cs typeface="Arial" panose="020B0604020202020204" pitchFamily="34" charset="0"/>
              </a:rPr>
              <a:t>Организовать обратную связь (даже анонимную) от всех работников организации с целью устранения несоответствий для безопасной работы на предприятии.</a:t>
            </a:r>
          </a:p>
          <a:p>
            <a:pPr marL="285750" indent="-285750">
              <a:buFont typeface="Wingdings" panose="05000000000000000000" pitchFamily="2" charset="2"/>
              <a:buChar char="Ø"/>
            </a:pPr>
            <a:endParaRPr lang="ru-RU" sz="1400" dirty="0">
              <a:latin typeface="Arial" panose="020B0604020202020204" pitchFamily="34" charset="0"/>
              <a:cs typeface="Arial" panose="020B0604020202020204" pitchFamily="34" charset="0"/>
            </a:endParaRPr>
          </a:p>
        </p:txBody>
      </p:sp>
      <p:sp>
        <p:nvSpPr>
          <p:cNvPr id="8" name="Прямоугольник 7"/>
          <p:cNvSpPr/>
          <p:nvPr/>
        </p:nvSpPr>
        <p:spPr>
          <a:xfrm>
            <a:off x="5177291" y="1412167"/>
            <a:ext cx="3966709" cy="646331"/>
          </a:xfrm>
          <a:prstGeom prst="rect">
            <a:avLst/>
          </a:prstGeom>
        </p:spPr>
        <p:txBody>
          <a:bodyPr wrap="square">
            <a:spAutoFit/>
          </a:bodyPr>
          <a:lstStyle/>
          <a:p>
            <a:pPr>
              <a:defRPr/>
            </a:pPr>
            <a:r>
              <a:rPr lang="ru-RU" b="1" i="1" dirty="0">
                <a:solidFill>
                  <a:srgbClr val="0070C0"/>
                </a:solidFill>
                <a:latin typeface="Arial" panose="020B0604020202020204" pitchFamily="34" charset="0"/>
                <a:cs typeface="Arial" panose="020B0604020202020204" pitchFamily="34" charset="0"/>
              </a:rPr>
              <a:t>…Примером также служит то, чего мы не делаем!</a:t>
            </a:r>
          </a:p>
        </p:txBody>
      </p:sp>
      <p:sp>
        <p:nvSpPr>
          <p:cNvPr id="9" name="Прямоугольник 8"/>
          <p:cNvSpPr/>
          <p:nvPr/>
        </p:nvSpPr>
        <p:spPr>
          <a:xfrm>
            <a:off x="227279" y="1172833"/>
            <a:ext cx="5266378" cy="1384995"/>
          </a:xfrm>
          <a:prstGeom prst="rect">
            <a:avLst/>
          </a:prstGeom>
        </p:spPr>
        <p:txBody>
          <a:bodyPr wrap="square">
            <a:spAutoFit/>
          </a:bodyPr>
          <a:lstStyle/>
          <a:p>
            <a:r>
              <a:rPr lang="ru-RU" sz="1400" b="1" dirty="0">
                <a:solidFill>
                  <a:srgbClr val="0070C0"/>
                </a:solidFill>
                <a:latin typeface="Arial" panose="020B0604020202020204" pitchFamily="34" charset="0"/>
                <a:cs typeface="Arial" panose="020B0604020202020204" pitchFamily="34" charset="0"/>
              </a:rPr>
              <a:t>Пути влияния на ценности и нормы коллектива:</a:t>
            </a:r>
          </a:p>
          <a:p>
            <a:pPr marL="285750" indent="-285750">
              <a:buFont typeface="Wingdings" panose="05000000000000000000" pitchFamily="2" charset="2"/>
              <a:buChar char="Ø"/>
            </a:pPr>
            <a:r>
              <a:rPr lang="ru-RU" sz="1400" dirty="0" smtClean="0">
                <a:latin typeface="Arial" panose="020B0604020202020204" pitchFamily="34" charset="0"/>
                <a:cs typeface="Arial" panose="020B0604020202020204" pitchFamily="34" charset="0"/>
              </a:rPr>
              <a:t>Поощрять </a:t>
            </a:r>
            <a:r>
              <a:rPr lang="ru-RU" sz="1400" dirty="0">
                <a:latin typeface="Arial" panose="020B0604020202020204" pitchFamily="34" charset="0"/>
                <a:cs typeface="Arial" panose="020B0604020202020204" pitchFamily="34" charset="0"/>
              </a:rPr>
              <a:t>подчиненных высказывать сомнения, беспокойство по поводу собственных решений и вопросов безопасности.</a:t>
            </a:r>
          </a:p>
          <a:p>
            <a:pPr marL="285750" indent="-285750">
              <a:buFont typeface="Wingdings" panose="05000000000000000000" pitchFamily="2" charset="2"/>
              <a:buChar char="Ø"/>
            </a:pPr>
            <a:r>
              <a:rPr lang="ru-RU" sz="1400" dirty="0">
                <a:latin typeface="Arial" panose="020B0604020202020204" pitchFamily="34" charset="0"/>
                <a:cs typeface="Arial" panose="020B0604020202020204" pitchFamily="34" charset="0"/>
              </a:rPr>
              <a:t>Объяснять подчиненным причины того или иного требования или решения</a:t>
            </a:r>
            <a:r>
              <a:rPr lang="ru-RU" sz="1400" dirty="0" smtClean="0">
                <a:latin typeface="Arial" panose="020B0604020202020204" pitchFamily="34" charset="0"/>
                <a:cs typeface="Arial" panose="020B0604020202020204" pitchFamily="34" charset="0"/>
              </a:rPr>
              <a:t>.</a:t>
            </a:r>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9143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Arial" panose="020B0604020202020204" pitchFamily="34" charset="0"/>
                <a:cs typeface="Arial" panose="020B0604020202020204" pitchFamily="34" charset="0"/>
              </a:rPr>
              <a:t>Выберите подходящий вариант</a:t>
            </a:r>
          </a:p>
        </p:txBody>
      </p:sp>
      <p:sp>
        <p:nvSpPr>
          <p:cNvPr id="7" name="TextBox 6">
            <a:extLst>
              <a:ext uri="{FF2B5EF4-FFF2-40B4-BE49-F238E27FC236}">
                <a16:creationId xmlns:a16="http://schemas.microsoft.com/office/drawing/2014/main" xmlns="" id="{13E2CD87-9ADE-4862-AF99-68AD4F638B03}"/>
              </a:ext>
            </a:extLst>
          </p:cNvPr>
          <p:cNvSpPr txBox="1"/>
          <p:nvPr/>
        </p:nvSpPr>
        <p:spPr>
          <a:xfrm>
            <a:off x="4885936" y="1382864"/>
            <a:ext cx="4122832" cy="2505301"/>
          </a:xfrm>
          <a:prstGeom prst="rect">
            <a:avLst/>
          </a:prstGeom>
          <a:noFill/>
        </p:spPr>
        <p:txBody>
          <a:bodyPr wrap="square">
            <a:spAutoFit/>
          </a:bodyPr>
          <a:lstStyle/>
          <a:p>
            <a:pPr>
              <a:spcBef>
                <a:spcPct val="20000"/>
              </a:spcBef>
              <a:buClr>
                <a:srgbClr val="C00000"/>
              </a:buClr>
              <a:buSzPct val="100000"/>
            </a:pPr>
            <a:r>
              <a:rPr lang="ru-RU" altLang="ru-RU" sz="1600" b="1" dirty="0">
                <a:solidFill>
                  <a:srgbClr val="0070C0"/>
                </a:solidFill>
                <a:latin typeface="Arial" panose="020B0604020202020204" pitchFamily="34" charset="0"/>
                <a:cs typeface="Arial" pitchFamily="34" charset="0"/>
              </a:rPr>
              <a:t>А. Проанализировать причины противоречий между процедурой и реальной работой и устранить их</a:t>
            </a:r>
            <a:endParaRPr lang="ru-RU" altLang="ru-RU" sz="1600" dirty="0">
              <a:solidFill>
                <a:srgbClr val="0070C0"/>
              </a:solidFill>
              <a:latin typeface="Arial" pitchFamily="34" charset="0"/>
              <a:cs typeface="Arial" pitchFamily="34" charset="0"/>
            </a:endParaRPr>
          </a:p>
          <a:p>
            <a:pPr>
              <a:spcBef>
                <a:spcPct val="20000"/>
              </a:spcBef>
              <a:buClr>
                <a:srgbClr val="C00000"/>
              </a:buClr>
              <a:buSzPct val="100000"/>
            </a:pPr>
            <a:endParaRPr lang="ru-RU" altLang="ru-RU" sz="1600" b="1" dirty="0">
              <a:solidFill>
                <a:srgbClr val="0070C0"/>
              </a:solidFill>
              <a:latin typeface="Arial" pitchFamily="34" charset="0"/>
              <a:cs typeface="Arial" pitchFamily="34" charset="0"/>
            </a:endParaRPr>
          </a:p>
          <a:p>
            <a:pPr>
              <a:spcBef>
                <a:spcPct val="20000"/>
              </a:spcBef>
              <a:buClr>
                <a:srgbClr val="C00000"/>
              </a:buClr>
              <a:buSzPct val="100000"/>
            </a:pPr>
            <a:r>
              <a:rPr lang="ru-RU" altLang="ru-RU" sz="1600" b="1" dirty="0">
                <a:solidFill>
                  <a:srgbClr val="0070C0"/>
                </a:solidFill>
                <a:latin typeface="Arial" pitchFamily="34" charset="0"/>
                <a:cs typeface="Arial" pitchFamily="34" charset="0"/>
              </a:rPr>
              <a:t>В. Усилить контроль за выполнением процедур</a:t>
            </a:r>
          </a:p>
          <a:p>
            <a:pPr>
              <a:spcBef>
                <a:spcPct val="20000"/>
              </a:spcBef>
              <a:buClr>
                <a:srgbClr val="C00000"/>
              </a:buClr>
              <a:buSzPct val="100000"/>
            </a:pPr>
            <a:endParaRPr lang="ru-RU" altLang="ru-RU" sz="1600" b="1" dirty="0">
              <a:solidFill>
                <a:srgbClr val="0070C0"/>
              </a:solidFill>
              <a:latin typeface="Arial" pitchFamily="34" charset="0"/>
              <a:cs typeface="Arial" pitchFamily="34" charset="0"/>
            </a:endParaRPr>
          </a:p>
          <a:p>
            <a:pPr>
              <a:spcBef>
                <a:spcPct val="20000"/>
              </a:spcBef>
              <a:buClr>
                <a:srgbClr val="C00000"/>
              </a:buClr>
              <a:buSzPct val="100000"/>
            </a:pPr>
            <a:r>
              <a:rPr lang="ru-RU" altLang="ru-RU" sz="1600" b="1" dirty="0">
                <a:solidFill>
                  <a:srgbClr val="0070C0"/>
                </a:solidFill>
                <a:latin typeface="Arial" pitchFamily="34" charset="0"/>
                <a:cs typeface="Arial" pitchFamily="34" charset="0"/>
              </a:rPr>
              <a:t>С. Охватить формализованными процессами все этапы работы</a:t>
            </a:r>
            <a:endParaRPr lang="ru-RU" altLang="ru-RU" sz="1600" dirty="0">
              <a:solidFill>
                <a:srgbClr val="0070C0"/>
              </a:solidFill>
              <a:latin typeface="Arial" pitchFamily="34" charset="0"/>
              <a:cs typeface="Arial" pitchFamily="34" charset="0"/>
            </a:endParaRPr>
          </a:p>
        </p:txBody>
      </p:sp>
      <p:sp>
        <p:nvSpPr>
          <p:cNvPr id="12" name="Прямоугольник 11"/>
          <p:cNvSpPr/>
          <p:nvPr/>
        </p:nvSpPr>
        <p:spPr>
          <a:xfrm>
            <a:off x="294331" y="1049555"/>
            <a:ext cx="4176527" cy="3447098"/>
          </a:xfrm>
          <a:prstGeom prst="rect">
            <a:avLst/>
          </a:prstGeom>
        </p:spPr>
        <p:txBody>
          <a:bodyPr wrap="square">
            <a:spAutoFit/>
          </a:bodyPr>
          <a:lstStyle/>
          <a:p>
            <a:pPr algn="ctr"/>
            <a:r>
              <a:rPr lang="ru-RU" sz="1400" dirty="0">
                <a:latin typeface="Arial" panose="020B0604020202020204" pitchFamily="34" charset="0"/>
                <a:cs typeface="Arial" panose="020B0604020202020204" pitchFamily="34" charset="0"/>
              </a:rPr>
              <a:t>По результатам оценки состояния культуры безопасности в организации выяснилось, что работники не используют процедуры и регламенты при выполнении работ, хотя такое требование имеется. Сами работники отмечают, что:</a:t>
            </a:r>
          </a:p>
          <a:p>
            <a:pPr marL="285750" indent="-285750">
              <a:buFont typeface="Arial" panose="020B0604020202020204" pitchFamily="34" charset="0"/>
              <a:buChar char="•"/>
            </a:pPr>
            <a:r>
              <a:rPr lang="ru-RU" sz="1400" dirty="0">
                <a:latin typeface="Arial" panose="020B0604020202020204" pitchFamily="34" charset="0"/>
                <a:cs typeface="Arial" panose="020B0604020202020204" pitchFamily="34" charset="0"/>
              </a:rPr>
              <a:t> «по процедурам работать невозможно», </a:t>
            </a:r>
          </a:p>
          <a:p>
            <a:pPr marL="285750" indent="-285750">
              <a:buFont typeface="Arial" panose="020B0604020202020204" pitchFamily="34" charset="0"/>
              <a:buChar char="•"/>
            </a:pPr>
            <a:r>
              <a:rPr lang="ru-RU" sz="1400" dirty="0">
                <a:latin typeface="Arial" panose="020B0604020202020204" pitchFamily="34" charset="0"/>
                <a:cs typeface="Arial" panose="020B0604020202020204" pitchFamily="34" charset="0"/>
              </a:rPr>
              <a:t>«тогда никакую работу не успеешь до завтра сделать», </a:t>
            </a:r>
          </a:p>
          <a:p>
            <a:pPr marL="285750" indent="-285750">
              <a:buFont typeface="Arial" panose="020B0604020202020204" pitchFamily="34" charset="0"/>
              <a:buChar char="•"/>
            </a:pPr>
            <a:r>
              <a:rPr lang="ru-RU" sz="1400" dirty="0">
                <a:latin typeface="Arial" panose="020B0604020202020204" pitchFamily="34" charset="0"/>
                <a:cs typeface="Arial" panose="020B0604020202020204" pitchFamily="34" charset="0"/>
              </a:rPr>
              <a:t>«это сплошной формализм», </a:t>
            </a:r>
          </a:p>
          <a:p>
            <a:pPr marL="285750" indent="-285750">
              <a:buFont typeface="Arial" panose="020B0604020202020204" pitchFamily="34" charset="0"/>
              <a:buChar char="•"/>
            </a:pPr>
            <a:r>
              <a:rPr lang="ru-RU" sz="1400" dirty="0">
                <a:latin typeface="Arial" panose="020B0604020202020204" pitchFamily="34" charset="0"/>
                <a:cs typeface="Arial" panose="020B0604020202020204" pitchFamily="34" charset="0"/>
              </a:rPr>
              <a:t>«процедуры писали люди, которые никогда не работали на оборудовании».</a:t>
            </a:r>
          </a:p>
          <a:p>
            <a:pPr algn="ctr"/>
            <a:endParaRPr lang="ru-RU" sz="1400" dirty="0">
              <a:latin typeface="Arial" panose="020B0604020202020204" pitchFamily="34" charset="0"/>
              <a:cs typeface="Arial" panose="020B0604020202020204" pitchFamily="34" charset="0"/>
            </a:endParaRPr>
          </a:p>
          <a:p>
            <a:pPr algn="ctr"/>
            <a:r>
              <a:rPr lang="ru-RU" sz="1600" b="1" dirty="0">
                <a:solidFill>
                  <a:srgbClr val="0070C0"/>
                </a:solidFill>
                <a:latin typeface="Arial" panose="020B0604020202020204" pitchFamily="34" charset="0"/>
                <a:cs typeface="Arial" panose="020B0604020202020204" pitchFamily="34" charset="0"/>
              </a:rPr>
              <a:t>Какие корректирующие действия Вы порекомендуете?</a:t>
            </a:r>
          </a:p>
        </p:txBody>
      </p:sp>
      <p:sp>
        <p:nvSpPr>
          <p:cNvPr id="13" name="Прямоугольная выноска 12"/>
          <p:cNvSpPr/>
          <p:nvPr/>
        </p:nvSpPr>
        <p:spPr>
          <a:xfrm>
            <a:off x="9144000" y="139459"/>
            <a:ext cx="4513943" cy="1062927"/>
          </a:xfrm>
          <a:prstGeom prst="wedgeRectCallout">
            <a:avLst>
              <a:gd name="adj1" fmla="val -78555"/>
              <a:gd name="adj2" fmla="val 5597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Arial" panose="020B0604020202020204" pitchFamily="34" charset="0"/>
                <a:cs typeface="Arial" panose="020B0604020202020204" pitchFamily="34" charset="0"/>
              </a:rPr>
              <a:t>А. Верно.</a:t>
            </a:r>
          </a:p>
          <a:p>
            <a:pPr algn="ctr"/>
            <a:r>
              <a:rPr lang="ru-RU" sz="1200" dirty="0">
                <a:latin typeface="Arial" panose="020B0604020202020204" pitchFamily="34" charset="0"/>
                <a:cs typeface="Arial" panose="020B0604020202020204" pitchFamily="34" charset="0"/>
              </a:rPr>
              <a:t>Если один человек не следует указаниям процедуры, возможно существует проблема с этим человеком. Если большинство людей не следует требованиям процедуры, вероятно существует проблема с процедурой</a:t>
            </a:r>
          </a:p>
        </p:txBody>
      </p:sp>
      <p:sp>
        <p:nvSpPr>
          <p:cNvPr id="14" name="Прямоугольная выноска 13"/>
          <p:cNvSpPr/>
          <p:nvPr/>
        </p:nvSpPr>
        <p:spPr>
          <a:xfrm>
            <a:off x="9143999" y="1263948"/>
            <a:ext cx="4513943" cy="1062927"/>
          </a:xfrm>
          <a:prstGeom prst="wedgeRectCallout">
            <a:avLst>
              <a:gd name="adj1" fmla="val -78555"/>
              <a:gd name="adj2" fmla="val 5597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Arial" panose="020B0604020202020204" pitchFamily="34" charset="0"/>
                <a:cs typeface="Arial" panose="020B0604020202020204" pitchFamily="34" charset="0"/>
              </a:rPr>
              <a:t>В. Не совсем так.</a:t>
            </a:r>
          </a:p>
          <a:p>
            <a:pPr algn="ctr"/>
            <a:r>
              <a:rPr lang="ru-RU" sz="1200" dirty="0">
                <a:latin typeface="Arial" panose="020B0604020202020204" pitchFamily="34" charset="0"/>
                <a:cs typeface="Arial" panose="020B0604020202020204" pitchFamily="34" charset="0"/>
              </a:rPr>
              <a:t>Процедуры должны быть понятными и рассчитанными на тех, кто ими будет пользоваться, само по себе усиление контроля не всегда может привести к улучшению ситуации</a:t>
            </a:r>
          </a:p>
        </p:txBody>
      </p:sp>
      <p:sp>
        <p:nvSpPr>
          <p:cNvPr id="15" name="Прямоугольная выноска 14"/>
          <p:cNvSpPr/>
          <p:nvPr/>
        </p:nvSpPr>
        <p:spPr>
          <a:xfrm>
            <a:off x="9144000" y="2367917"/>
            <a:ext cx="4513943" cy="1062927"/>
          </a:xfrm>
          <a:prstGeom prst="wedgeRectCallout">
            <a:avLst>
              <a:gd name="adj1" fmla="val -78555"/>
              <a:gd name="adj2" fmla="val 5597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Arial" panose="020B0604020202020204" pitchFamily="34" charset="0"/>
                <a:cs typeface="Arial" panose="020B0604020202020204" pitchFamily="34" charset="0"/>
              </a:rPr>
              <a:t>С. Не совсем так.</a:t>
            </a:r>
          </a:p>
          <a:p>
            <a:pPr algn="ctr"/>
            <a:r>
              <a:rPr lang="ru-RU" sz="1200" dirty="0">
                <a:latin typeface="Arial" panose="020B0604020202020204" pitchFamily="34" charset="0"/>
                <a:cs typeface="Arial" panose="020B0604020202020204" pitchFamily="34" charset="0"/>
              </a:rPr>
              <a:t>Если процедуры в организации не ценятся, не пересматриваются и не актуализируются с учетом опыта и мнения персонала, то в практику входят различного рода несанкционированные «рационализации», «кратчайшие пути» или «работа в обход требований»</a:t>
            </a:r>
          </a:p>
        </p:txBody>
      </p:sp>
    </p:spTree>
    <p:extLst>
      <p:ext uri="{BB962C8B-B14F-4D97-AF65-F5344CB8AC3E}">
        <p14:creationId xmlns:p14="http://schemas.microsoft.com/office/powerpoint/2010/main" val="2885431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Проявления организационного самообучения в деятельности организации и поведении отдельных лиц</a:t>
            </a:r>
          </a:p>
        </p:txBody>
      </p:sp>
      <p:sp>
        <p:nvSpPr>
          <p:cNvPr id="7" name="Прямоугольник 6"/>
          <p:cNvSpPr/>
          <p:nvPr/>
        </p:nvSpPr>
        <p:spPr>
          <a:xfrm>
            <a:off x="539750" y="1573086"/>
            <a:ext cx="3647621" cy="2492990"/>
          </a:xfrm>
          <a:prstGeom prst="rect">
            <a:avLst/>
          </a:prstGeom>
        </p:spPr>
        <p:txBody>
          <a:bodyPr wrap="square">
            <a:spAutoFit/>
          </a:bodyPr>
          <a:lstStyle/>
          <a:p>
            <a:pPr>
              <a:defRPr/>
            </a:pPr>
            <a:r>
              <a:rPr lang="ru-RU" sz="1200" b="1" dirty="0">
                <a:solidFill>
                  <a:srgbClr val="002060"/>
                </a:solidFill>
                <a:latin typeface="Arial" charset="0"/>
                <a:cs typeface="Arial" charset="0"/>
              </a:rPr>
              <a:t>Все работники должны демонстрировать следующие образцы поведения: </a:t>
            </a:r>
          </a:p>
          <a:p>
            <a:pPr>
              <a:defRPr/>
            </a:pPr>
            <a:endParaRPr lang="ru-RU" sz="1200" b="1" dirty="0">
              <a:latin typeface="Arial" charset="0"/>
              <a:cs typeface="Arial" charset="0"/>
            </a:endParaRPr>
          </a:p>
          <a:p>
            <a:pPr marL="285750" indent="-285750">
              <a:buFont typeface="Wingdings" panose="05000000000000000000" pitchFamily="2" charset="2"/>
              <a:buChar char="§"/>
              <a:defRPr/>
            </a:pPr>
            <a:r>
              <a:rPr lang="ru-RU" sz="1200" dirty="0">
                <a:solidFill>
                  <a:schemeClr val="tx1">
                    <a:lumMod val="65000"/>
                    <a:lumOff val="35000"/>
                  </a:schemeClr>
                </a:solidFill>
                <a:latin typeface="Arial" charset="0"/>
                <a:cs typeface="Arial" charset="0"/>
              </a:rPr>
              <a:t>Обмен информацией с целью добиться общего понимания</a:t>
            </a:r>
          </a:p>
          <a:p>
            <a:pPr marL="285750" indent="-285750">
              <a:buFont typeface="Wingdings" panose="05000000000000000000" pitchFamily="2" charset="2"/>
              <a:buChar char="§"/>
              <a:defRPr/>
            </a:pPr>
            <a:r>
              <a:rPr lang="ru-RU" sz="1200" dirty="0">
                <a:solidFill>
                  <a:schemeClr val="tx1">
                    <a:lumMod val="65000"/>
                    <a:lumOff val="35000"/>
                  </a:schemeClr>
                </a:solidFill>
                <a:latin typeface="Arial" charset="0"/>
                <a:cs typeface="Arial" charset="0"/>
              </a:rPr>
              <a:t>Предвидение ситуаций, в которых возможны ошибки (выявлять подводные камни)</a:t>
            </a:r>
          </a:p>
          <a:p>
            <a:pPr marL="285750" indent="-285750">
              <a:buFont typeface="Wingdings" panose="05000000000000000000" pitchFamily="2" charset="2"/>
              <a:buChar char="§"/>
              <a:defRPr/>
            </a:pPr>
            <a:r>
              <a:rPr lang="ru-RU" sz="1200" dirty="0">
                <a:solidFill>
                  <a:schemeClr val="tx1">
                    <a:lumMod val="65000"/>
                    <a:lumOff val="35000"/>
                  </a:schemeClr>
                </a:solidFill>
                <a:latin typeface="Arial" charset="0"/>
                <a:cs typeface="Arial" charset="0"/>
              </a:rPr>
              <a:t>Совершенствование своих способностей  и навыков</a:t>
            </a:r>
          </a:p>
          <a:p>
            <a:pPr marL="285750" indent="-285750">
              <a:buFont typeface="Wingdings" panose="05000000000000000000" pitchFamily="2" charset="2"/>
              <a:buChar char="§"/>
              <a:defRPr/>
            </a:pPr>
            <a:r>
              <a:rPr lang="ru-RU" sz="1200" dirty="0">
                <a:solidFill>
                  <a:schemeClr val="tx1">
                    <a:lumMod val="65000"/>
                    <a:lumOff val="35000"/>
                  </a:schemeClr>
                </a:solidFill>
                <a:latin typeface="Arial" charset="0"/>
                <a:cs typeface="Arial" charset="0"/>
              </a:rPr>
              <a:t>Сообщение о потенциальных нарушениях с указанием непосредственных и явных причин</a:t>
            </a:r>
          </a:p>
        </p:txBody>
      </p:sp>
      <p:sp>
        <p:nvSpPr>
          <p:cNvPr id="8" name="Прямоугольник 7"/>
          <p:cNvSpPr/>
          <p:nvPr/>
        </p:nvSpPr>
        <p:spPr>
          <a:xfrm>
            <a:off x="539750" y="4136126"/>
            <a:ext cx="7125623" cy="646331"/>
          </a:xfrm>
          <a:prstGeom prst="rect">
            <a:avLst/>
          </a:prstGeom>
        </p:spPr>
        <p:txBody>
          <a:bodyPr wrap="square">
            <a:spAutoFit/>
          </a:bodyPr>
          <a:lstStyle/>
          <a:p>
            <a:pPr>
              <a:defRPr/>
            </a:pPr>
            <a:r>
              <a:rPr lang="ru-RU" b="1" dirty="0">
                <a:solidFill>
                  <a:schemeClr val="tx1">
                    <a:lumMod val="65000"/>
                    <a:lumOff val="35000"/>
                  </a:schemeClr>
                </a:solidFill>
                <a:latin typeface="Arial" charset="0"/>
                <a:cs typeface="Arial" charset="0"/>
              </a:rPr>
              <a:t>Если происходит событие, первое, о чем каждый должен себя спросить, так это </a:t>
            </a:r>
            <a:r>
              <a:rPr lang="ru-RU" b="1" i="1" dirty="0">
                <a:solidFill>
                  <a:srgbClr val="C00000"/>
                </a:solidFill>
                <a:latin typeface="Arial" charset="0"/>
                <a:cs typeface="Arial" charset="0"/>
              </a:rPr>
              <a:t>«Как я повлиял на это событие?»</a:t>
            </a:r>
          </a:p>
        </p:txBody>
      </p:sp>
      <p:sp>
        <p:nvSpPr>
          <p:cNvPr id="9" name="Прямоугольник 8"/>
          <p:cNvSpPr/>
          <p:nvPr/>
        </p:nvSpPr>
        <p:spPr>
          <a:xfrm>
            <a:off x="4448534" y="1573086"/>
            <a:ext cx="4162684" cy="2492990"/>
          </a:xfrm>
          <a:prstGeom prst="rect">
            <a:avLst/>
          </a:prstGeom>
        </p:spPr>
        <p:txBody>
          <a:bodyPr wrap="square">
            <a:spAutoFit/>
          </a:bodyPr>
          <a:lstStyle/>
          <a:p>
            <a:pPr>
              <a:defRPr/>
            </a:pPr>
            <a:r>
              <a:rPr lang="ru-RU" sz="1200" b="1" dirty="0">
                <a:solidFill>
                  <a:srgbClr val="002060"/>
                </a:solidFill>
                <a:latin typeface="Arial" panose="020B0604020202020204" pitchFamily="34" charset="0"/>
                <a:cs typeface="Arial" panose="020B0604020202020204" pitchFamily="34" charset="0"/>
              </a:rPr>
              <a:t>Все события должны анализироваться, уроки – извлекаться на уровне системы управления организации: </a:t>
            </a:r>
          </a:p>
          <a:p>
            <a:pPr>
              <a:defRPr/>
            </a:pPr>
            <a:endParaRPr lang="ru-RU" sz="1200" dirty="0">
              <a:solidFill>
                <a:schemeClr val="tx1">
                  <a:lumMod val="65000"/>
                  <a:lumOff val="35000"/>
                </a:schemeClr>
              </a:solidFill>
              <a:latin typeface="Arial" panose="020B0604020202020204" pitchFamily="34" charset="0"/>
              <a:cs typeface="Arial" panose="020B0604020202020204" pitchFamily="34" charset="0"/>
            </a:endParaRPr>
          </a:p>
          <a:p>
            <a:pPr>
              <a:buFont typeface="Wingdings" pitchFamily="2" charset="2"/>
              <a:buChar char="§"/>
              <a:defRPr/>
            </a:pPr>
            <a:r>
              <a:rPr lang="ru-RU" sz="1200" dirty="0">
                <a:solidFill>
                  <a:schemeClr val="tx1">
                    <a:lumMod val="65000"/>
                    <a:lumOff val="35000"/>
                  </a:schemeClr>
                </a:solidFill>
                <a:latin typeface="Arial" panose="020B0604020202020204" pitchFamily="34" charset="0"/>
                <a:cs typeface="Arial" panose="020B0604020202020204" pitchFamily="34" charset="0"/>
              </a:rPr>
              <a:t> Всегда рассматривайте</a:t>
            </a:r>
            <a:r>
              <a:rPr lang="en-US" sz="1200" dirty="0">
                <a:solidFill>
                  <a:schemeClr val="tx1">
                    <a:lumMod val="65000"/>
                    <a:lumOff val="35000"/>
                  </a:schemeClr>
                </a:solidFill>
                <a:latin typeface="Arial" panose="020B0604020202020204" pitchFamily="34" charset="0"/>
                <a:cs typeface="Arial" panose="020B0604020202020204" pitchFamily="34" charset="0"/>
              </a:rPr>
              <a:t> </a:t>
            </a:r>
            <a:r>
              <a:rPr lang="ru-RU" sz="1200" dirty="0">
                <a:solidFill>
                  <a:schemeClr val="tx1">
                    <a:lumMod val="65000"/>
                    <a:lumOff val="35000"/>
                  </a:schemeClr>
                </a:solidFill>
                <a:latin typeface="Arial" panose="020B0604020202020204" pitchFamily="34" charset="0"/>
                <a:cs typeface="Arial" panose="020B0604020202020204" pitchFamily="34" charset="0"/>
              </a:rPr>
              <a:t>КОНТЕКСТ,</a:t>
            </a:r>
            <a:r>
              <a:rPr lang="en-US" sz="1200" dirty="0">
                <a:solidFill>
                  <a:schemeClr val="tx1">
                    <a:lumMod val="65000"/>
                    <a:lumOff val="35000"/>
                  </a:schemeClr>
                </a:solidFill>
                <a:latin typeface="Arial" panose="020B0604020202020204" pitchFamily="34" charset="0"/>
                <a:cs typeface="Arial" panose="020B0604020202020204" pitchFamily="34" charset="0"/>
              </a:rPr>
              <a:t> </a:t>
            </a:r>
            <a:r>
              <a:rPr lang="ru-RU" sz="1200" dirty="0">
                <a:solidFill>
                  <a:schemeClr val="tx1">
                    <a:lumMod val="65000"/>
                    <a:lumOff val="35000"/>
                  </a:schemeClr>
                </a:solidFill>
                <a:latin typeface="Arial" panose="020B0604020202020204" pitchFamily="34" charset="0"/>
                <a:cs typeface="Arial" panose="020B0604020202020204" pitchFamily="34" charset="0"/>
              </a:rPr>
              <a:t>в котором совершена ошибка: </a:t>
            </a:r>
            <a:r>
              <a:rPr lang="ru-RU" sz="1200" i="1" dirty="0">
                <a:solidFill>
                  <a:schemeClr val="tx1">
                    <a:lumMod val="65000"/>
                    <a:lumOff val="35000"/>
                  </a:schemeClr>
                </a:solidFill>
                <a:latin typeface="Arial" panose="020B0604020202020204" pitchFamily="34" charset="0"/>
                <a:cs typeface="Arial" panose="020B0604020202020204" pitchFamily="34" charset="0"/>
              </a:rPr>
              <a:t>почему</a:t>
            </a:r>
            <a:r>
              <a:rPr lang="en-US" sz="1200" i="1" dirty="0">
                <a:solidFill>
                  <a:schemeClr val="tx1">
                    <a:lumMod val="65000"/>
                    <a:lumOff val="35000"/>
                  </a:schemeClr>
                </a:solidFill>
                <a:latin typeface="Arial" panose="020B0604020202020204" pitchFamily="34" charset="0"/>
                <a:cs typeface="Arial" panose="020B0604020202020204" pitchFamily="34" charset="0"/>
              </a:rPr>
              <a:t> </a:t>
            </a:r>
            <a:r>
              <a:rPr lang="ru-RU" sz="1200" i="1" dirty="0">
                <a:solidFill>
                  <a:schemeClr val="tx1">
                    <a:lumMod val="65000"/>
                    <a:lumOff val="35000"/>
                  </a:schemeClr>
                </a:solidFill>
                <a:latin typeface="Arial" panose="020B0604020202020204" pitchFamily="34" charset="0"/>
                <a:cs typeface="Arial" panose="020B0604020202020204" pitchFamily="34" charset="0"/>
              </a:rPr>
              <a:t>то, как работник поступил в данном контексте, имело для него смысл</a:t>
            </a:r>
          </a:p>
          <a:p>
            <a:pPr>
              <a:buFont typeface="Wingdings" pitchFamily="2" charset="2"/>
              <a:buChar char="§"/>
              <a:defRPr/>
            </a:pPr>
            <a:r>
              <a:rPr lang="en-US" sz="1200" dirty="0">
                <a:solidFill>
                  <a:schemeClr val="tx1">
                    <a:lumMod val="65000"/>
                    <a:lumOff val="35000"/>
                  </a:schemeClr>
                </a:solidFill>
                <a:latin typeface="Arial" panose="020B0604020202020204" pitchFamily="34" charset="0"/>
                <a:cs typeface="Arial" panose="020B0604020202020204" pitchFamily="34" charset="0"/>
              </a:rPr>
              <a:t>  </a:t>
            </a:r>
            <a:r>
              <a:rPr lang="ru-RU" sz="1200" dirty="0">
                <a:solidFill>
                  <a:schemeClr val="tx1">
                    <a:lumMod val="65000"/>
                    <a:lumOff val="35000"/>
                  </a:schemeClr>
                </a:solidFill>
                <a:latin typeface="Arial" panose="020B0604020202020204" pitchFamily="34" charset="0"/>
                <a:cs typeface="Arial" panose="020B0604020202020204" pitchFamily="34" charset="0"/>
              </a:rPr>
              <a:t>Ошибка персонала никогда не может быть завершением расследования. Это отправная точка</a:t>
            </a:r>
            <a:r>
              <a:rPr lang="en-US" sz="1200" dirty="0">
                <a:solidFill>
                  <a:schemeClr val="tx1">
                    <a:lumMod val="65000"/>
                    <a:lumOff val="35000"/>
                  </a:schemeClr>
                </a:solidFill>
                <a:latin typeface="Arial" panose="020B0604020202020204" pitchFamily="34" charset="0"/>
                <a:cs typeface="Arial" panose="020B0604020202020204" pitchFamily="34" charset="0"/>
              </a:rPr>
              <a:t>!</a:t>
            </a:r>
            <a:endParaRPr lang="ru-RU" sz="1200" dirty="0">
              <a:solidFill>
                <a:schemeClr val="tx1">
                  <a:lumMod val="65000"/>
                  <a:lumOff val="35000"/>
                </a:schemeClr>
              </a:solidFill>
              <a:latin typeface="Arial" panose="020B0604020202020204" pitchFamily="34" charset="0"/>
              <a:cs typeface="Arial" panose="020B0604020202020204" pitchFamily="34" charset="0"/>
            </a:endParaRPr>
          </a:p>
          <a:p>
            <a:pPr>
              <a:buFont typeface="Wingdings" pitchFamily="2" charset="2"/>
              <a:buChar char="§"/>
              <a:defRPr/>
            </a:pPr>
            <a:r>
              <a:rPr lang="ru-RU" sz="1200" dirty="0">
                <a:solidFill>
                  <a:schemeClr val="tx1">
                    <a:lumMod val="65000"/>
                    <a:lumOff val="35000"/>
                  </a:schemeClr>
                </a:solidFill>
                <a:latin typeface="Arial" panose="020B0604020202020204" pitchFamily="34" charset="0"/>
                <a:cs typeface="Arial" panose="020B0604020202020204" pitchFamily="34" charset="0"/>
              </a:rPr>
              <a:t> В расследовании причин событий и разработке корректирующих и предупреждающих мероприятий должен принимать работник, допустивший ошибку или неправильное действие</a:t>
            </a:r>
          </a:p>
        </p:txBody>
      </p:sp>
    </p:spTree>
    <p:extLst>
      <p:ext uri="{BB962C8B-B14F-4D97-AF65-F5344CB8AC3E}">
        <p14:creationId xmlns:p14="http://schemas.microsoft.com/office/powerpoint/2010/main" val="956375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Arial" panose="020B0604020202020204" pitchFamily="34" charset="0"/>
                <a:cs typeface="Arial" panose="020B0604020202020204" pitchFamily="34" charset="0"/>
              </a:rPr>
              <a:t>Выберите подходящий вариант</a:t>
            </a:r>
            <a:br>
              <a:rPr lang="ru-RU" dirty="0">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13E2CD87-9ADE-4862-AF99-68AD4F638B03}"/>
              </a:ext>
            </a:extLst>
          </p:cNvPr>
          <p:cNvSpPr txBox="1"/>
          <p:nvPr/>
        </p:nvSpPr>
        <p:spPr>
          <a:xfrm>
            <a:off x="5523145" y="1463135"/>
            <a:ext cx="3429157" cy="2049792"/>
          </a:xfrm>
          <a:prstGeom prst="rect">
            <a:avLst/>
          </a:prstGeom>
          <a:noFill/>
        </p:spPr>
        <p:txBody>
          <a:bodyPr wrap="square">
            <a:spAutoFit/>
          </a:bodyPr>
          <a:lstStyle/>
          <a:p>
            <a:pPr>
              <a:spcBef>
                <a:spcPct val="20000"/>
              </a:spcBef>
              <a:buClr>
                <a:srgbClr val="C00000"/>
              </a:buClr>
              <a:buSzPct val="100000"/>
            </a:pPr>
            <a:r>
              <a:rPr lang="ru-RU" altLang="ru-RU" sz="1600" b="1" dirty="0">
                <a:solidFill>
                  <a:srgbClr val="002060"/>
                </a:solidFill>
                <a:latin typeface="Arial" panose="020B0604020202020204" pitchFamily="34" charset="0"/>
                <a:cs typeface="Arial" pitchFamily="34" charset="0"/>
              </a:rPr>
              <a:t>А. Приглашать сторонних лиц для участия</a:t>
            </a:r>
            <a:endParaRPr lang="ru-RU" altLang="ru-RU" sz="1600" dirty="0">
              <a:solidFill>
                <a:srgbClr val="002060"/>
              </a:solidFill>
              <a:latin typeface="Arial" pitchFamily="34" charset="0"/>
              <a:cs typeface="Arial" pitchFamily="34" charset="0"/>
            </a:endParaRPr>
          </a:p>
          <a:p>
            <a:pPr>
              <a:spcBef>
                <a:spcPct val="20000"/>
              </a:spcBef>
              <a:buClr>
                <a:srgbClr val="C00000"/>
              </a:buClr>
              <a:buSzPct val="100000"/>
            </a:pPr>
            <a:endParaRPr lang="ru-RU" altLang="ru-RU" sz="1600" b="1" dirty="0">
              <a:solidFill>
                <a:srgbClr val="002060"/>
              </a:solidFill>
              <a:latin typeface="Arial" pitchFamily="34" charset="0"/>
              <a:cs typeface="Arial" pitchFamily="34" charset="0"/>
            </a:endParaRPr>
          </a:p>
          <a:p>
            <a:pPr>
              <a:spcBef>
                <a:spcPct val="20000"/>
              </a:spcBef>
              <a:buClr>
                <a:srgbClr val="C00000"/>
              </a:buClr>
              <a:buSzPct val="100000"/>
            </a:pPr>
            <a:r>
              <a:rPr lang="ru-RU" altLang="ru-RU" sz="1600" b="1" dirty="0">
                <a:solidFill>
                  <a:srgbClr val="002060"/>
                </a:solidFill>
                <a:latin typeface="Arial" pitchFamily="34" charset="0"/>
                <a:cs typeface="Arial" pitchFamily="34" charset="0"/>
              </a:rPr>
              <a:t>В. Поощрять критические высказывания</a:t>
            </a:r>
          </a:p>
          <a:p>
            <a:pPr>
              <a:spcBef>
                <a:spcPct val="20000"/>
              </a:spcBef>
              <a:buClr>
                <a:srgbClr val="C00000"/>
              </a:buClr>
              <a:buSzPct val="100000"/>
            </a:pPr>
            <a:endParaRPr lang="ru-RU" altLang="ru-RU" sz="1600" b="1" dirty="0">
              <a:solidFill>
                <a:srgbClr val="002060"/>
              </a:solidFill>
              <a:latin typeface="Arial" pitchFamily="34" charset="0"/>
              <a:cs typeface="Arial" pitchFamily="34" charset="0"/>
            </a:endParaRPr>
          </a:p>
          <a:p>
            <a:pPr>
              <a:spcBef>
                <a:spcPct val="20000"/>
              </a:spcBef>
              <a:buClr>
                <a:srgbClr val="C00000"/>
              </a:buClr>
              <a:buSzPct val="100000"/>
            </a:pPr>
            <a:r>
              <a:rPr lang="ru-RU" altLang="ru-RU" sz="1600" b="1" dirty="0">
                <a:solidFill>
                  <a:srgbClr val="002060"/>
                </a:solidFill>
                <a:latin typeface="Arial" pitchFamily="34" charset="0"/>
                <a:cs typeface="Arial" pitchFamily="34" charset="0"/>
              </a:rPr>
              <a:t>С. Высказываться последним</a:t>
            </a:r>
            <a:endParaRPr lang="ru-RU" altLang="ru-RU" sz="1600" dirty="0">
              <a:solidFill>
                <a:srgbClr val="002060"/>
              </a:solidFill>
              <a:latin typeface="Arial" pitchFamily="34" charset="0"/>
              <a:cs typeface="Arial" pitchFamily="34" charset="0"/>
            </a:endParaRPr>
          </a:p>
        </p:txBody>
      </p:sp>
      <p:sp>
        <p:nvSpPr>
          <p:cNvPr id="12" name="Прямоугольник 11"/>
          <p:cNvSpPr/>
          <p:nvPr/>
        </p:nvSpPr>
        <p:spPr>
          <a:xfrm>
            <a:off x="539559" y="820866"/>
            <a:ext cx="4543953" cy="4093428"/>
          </a:xfrm>
          <a:prstGeom prst="rect">
            <a:avLst/>
          </a:prstGeom>
        </p:spPr>
        <p:txBody>
          <a:bodyPr wrap="square">
            <a:spAutoFit/>
          </a:bodyPr>
          <a:lstStyle/>
          <a:p>
            <a:pPr algn="ctr"/>
            <a:r>
              <a:rPr lang="ru-RU" sz="1600" dirty="0">
                <a:latin typeface="Arial" panose="020B0604020202020204" pitchFamily="34" charset="0"/>
                <a:cs typeface="Arial" panose="020B0604020202020204" pitchFamily="34" charset="0"/>
              </a:rPr>
              <a:t>Руководитель, которого недавно назначили после ушедшего на пенсию руководителя большого производственного подразделения, пытается вовлечь персонал в обсуждение вопросов, важных для безопасности, в ходе совещаний. Он сталкивается с тем, что подчиненные во время совещания негласно разделяются на две половины:</a:t>
            </a:r>
          </a:p>
          <a:p>
            <a:pPr marL="285750" indent="-285750">
              <a:buFont typeface="Arial" panose="020B0604020202020204" pitchFamily="34" charset="0"/>
              <a:buChar char="•"/>
            </a:pPr>
            <a:r>
              <a:rPr lang="ru-RU" sz="1600" dirty="0">
                <a:latin typeface="Arial" panose="020B0604020202020204" pitchFamily="34" charset="0"/>
                <a:cs typeface="Arial" panose="020B0604020202020204" pitchFamily="34" charset="0"/>
              </a:rPr>
              <a:t>первые любят выступать на собраниях, но предлагают традиционные, изжившие себя формы работы</a:t>
            </a:r>
          </a:p>
          <a:p>
            <a:pPr marL="285750" indent="-285750">
              <a:buFont typeface="Arial" panose="020B0604020202020204" pitchFamily="34" charset="0"/>
              <a:buChar char="•"/>
            </a:pPr>
            <a:r>
              <a:rPr lang="ru-RU" sz="1600" dirty="0">
                <a:latin typeface="Arial" panose="020B0604020202020204" pitchFamily="34" charset="0"/>
                <a:cs typeface="Arial" panose="020B0604020202020204" pitchFamily="34" charset="0"/>
              </a:rPr>
              <a:t>вторые молчат и ждут предложений от других и спешат согласиться</a:t>
            </a:r>
          </a:p>
          <a:p>
            <a:pPr algn="ctr"/>
            <a:endParaRPr lang="ru-RU" sz="1600" dirty="0">
              <a:latin typeface="Arial" panose="020B0604020202020204" pitchFamily="34" charset="0"/>
              <a:cs typeface="Arial" panose="020B0604020202020204" pitchFamily="34" charset="0"/>
            </a:endParaRPr>
          </a:p>
          <a:p>
            <a:pPr algn="ctr"/>
            <a:r>
              <a:rPr lang="ru-RU" b="1" dirty="0">
                <a:solidFill>
                  <a:srgbClr val="002060"/>
                </a:solidFill>
                <a:latin typeface="Arial" panose="020B0604020202020204" pitchFamily="34" charset="0"/>
                <a:cs typeface="Arial" panose="020B0604020202020204" pitchFamily="34" charset="0"/>
              </a:rPr>
              <a:t>Какие корректирующие действия Вы порекомендуете?</a:t>
            </a:r>
          </a:p>
        </p:txBody>
      </p:sp>
      <p:sp>
        <p:nvSpPr>
          <p:cNvPr id="13" name="Прямоугольная выноска 12"/>
          <p:cNvSpPr/>
          <p:nvPr/>
        </p:nvSpPr>
        <p:spPr>
          <a:xfrm>
            <a:off x="9934575" y="-949173"/>
            <a:ext cx="4513943" cy="1062927"/>
          </a:xfrm>
          <a:prstGeom prst="wedgeRectCallout">
            <a:avLst>
              <a:gd name="adj1" fmla="val -79550"/>
              <a:gd name="adj2" fmla="val 180236"/>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Arial" panose="020B0604020202020204" pitchFamily="34" charset="0"/>
                <a:cs typeface="Arial" panose="020B0604020202020204" pitchFamily="34" charset="0"/>
              </a:rPr>
              <a:t>А. Верно.</a:t>
            </a:r>
          </a:p>
          <a:p>
            <a:pPr algn="ctr"/>
            <a:r>
              <a:rPr lang="ru-RU" sz="1200" dirty="0">
                <a:latin typeface="Arial" panose="020B0604020202020204" pitchFamily="34" charset="0"/>
                <a:cs typeface="Arial" panose="020B0604020202020204" pitchFamily="34" charset="0"/>
              </a:rPr>
              <a:t>Активная группа характеризуется </a:t>
            </a:r>
            <a:r>
              <a:rPr lang="ru-RU" sz="1200" dirty="0" err="1">
                <a:latin typeface="Arial" panose="020B0604020202020204" pitchFamily="34" charset="0"/>
                <a:cs typeface="Arial" panose="020B0604020202020204" pitchFamily="34" charset="0"/>
              </a:rPr>
              <a:t>невключенностью</a:t>
            </a:r>
            <a:r>
              <a:rPr lang="ru-RU" sz="1200" dirty="0">
                <a:latin typeface="Arial" panose="020B0604020202020204" pitchFamily="34" charset="0"/>
                <a:cs typeface="Arial" panose="020B0604020202020204" pitchFamily="34" charset="0"/>
              </a:rPr>
              <a:t> в проблемы организации. У пассивных сотрудников либо нет собственной точки, либо нет аргументов, поэтому они молчат.</a:t>
            </a:r>
          </a:p>
        </p:txBody>
      </p:sp>
      <p:sp>
        <p:nvSpPr>
          <p:cNvPr id="14" name="Прямоугольная выноска 13"/>
          <p:cNvSpPr/>
          <p:nvPr/>
        </p:nvSpPr>
        <p:spPr>
          <a:xfrm>
            <a:off x="9934575" y="261962"/>
            <a:ext cx="4513943" cy="1227596"/>
          </a:xfrm>
          <a:prstGeom prst="wedgeRectCallout">
            <a:avLst>
              <a:gd name="adj1" fmla="val -80515"/>
              <a:gd name="adj2" fmla="val 133808"/>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Arial" panose="020B0604020202020204" pitchFamily="34" charset="0"/>
                <a:cs typeface="Arial" panose="020B0604020202020204" pitchFamily="34" charset="0"/>
              </a:rPr>
              <a:t>В. Неверно.</a:t>
            </a:r>
          </a:p>
          <a:p>
            <a:pPr algn="ctr"/>
            <a:r>
              <a:rPr lang="ru-RU" sz="1200" dirty="0">
                <a:latin typeface="Arial" panose="020B0604020202020204" pitchFamily="34" charset="0"/>
                <a:cs typeface="Arial" panose="020B0604020202020204" pitchFamily="34" charset="0"/>
              </a:rPr>
              <a:t>Если в организации доверие персонала было разрушено, то оно очень долго и трудно восстанавливается. Недоверие способствует росту цинизма среди персонала, размыванию ответственности, и эффективная и надежная совместная деятельность становится невозможной.</a:t>
            </a:r>
          </a:p>
        </p:txBody>
      </p:sp>
      <p:sp>
        <p:nvSpPr>
          <p:cNvPr id="15" name="Прямоугольная выноска 14"/>
          <p:cNvSpPr/>
          <p:nvPr/>
        </p:nvSpPr>
        <p:spPr>
          <a:xfrm>
            <a:off x="9934574" y="1704930"/>
            <a:ext cx="4513943" cy="1262551"/>
          </a:xfrm>
          <a:prstGeom prst="wedgeRectCallout">
            <a:avLst>
              <a:gd name="adj1" fmla="val -87589"/>
              <a:gd name="adj2" fmla="val 9284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latin typeface="Arial" panose="020B0604020202020204" pitchFamily="34" charset="0"/>
                <a:cs typeface="Arial" panose="020B0604020202020204" pitchFamily="34" charset="0"/>
              </a:rPr>
              <a:t>С. Неверно.</a:t>
            </a:r>
          </a:p>
          <a:p>
            <a:pPr algn="ctr"/>
            <a:r>
              <a:rPr lang="ru-RU" sz="1200" dirty="0">
                <a:latin typeface="Arial" panose="020B0604020202020204" pitchFamily="34" charset="0"/>
                <a:cs typeface="Arial" panose="020B0604020202020204" pitchFamily="34" charset="0"/>
              </a:rPr>
              <a:t>Если процедуры в организации не ценятся, не пересматриваются и не актуализируются с учетом опыта и мнения персонала, то в практику входят различного рода несанкционированные «рационализации», «кратчайшие пути» или «работа в обход требований»</a:t>
            </a:r>
          </a:p>
        </p:txBody>
      </p:sp>
    </p:spTree>
    <p:extLst>
      <p:ext uri="{BB962C8B-B14F-4D97-AF65-F5344CB8AC3E}">
        <p14:creationId xmlns:p14="http://schemas.microsoft.com/office/powerpoint/2010/main" val="466473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000" dirty="0">
                <a:latin typeface="Arial" panose="020B0604020202020204" pitchFamily="34" charset="0"/>
                <a:cs typeface="Arial" panose="020B0604020202020204" pitchFamily="34" charset="0"/>
              </a:rPr>
              <a:t>GSR часть 2, требование 2: разъяснение основ принятия решений в области безопасности</a:t>
            </a:r>
          </a:p>
        </p:txBody>
      </p:sp>
      <p:sp>
        <p:nvSpPr>
          <p:cNvPr id="7" name="Прямоугольник 6"/>
          <p:cNvSpPr/>
          <p:nvPr/>
        </p:nvSpPr>
        <p:spPr>
          <a:xfrm>
            <a:off x="539750" y="2169818"/>
            <a:ext cx="8071467" cy="1384995"/>
          </a:xfrm>
          <a:prstGeom prst="rect">
            <a:avLst/>
          </a:prstGeom>
        </p:spPr>
        <p:txBody>
          <a:bodyPr wrap="square">
            <a:spAutoFit/>
          </a:bodyPr>
          <a:lstStyle/>
          <a:p>
            <a:r>
              <a:rPr lang="ru-RU" sz="1200" dirty="0" smtClean="0">
                <a:solidFill>
                  <a:srgbClr val="000000"/>
                </a:solidFill>
                <a:latin typeface="Arial" panose="020B0604020202020204" pitchFamily="34" charset="0"/>
                <a:cs typeface="Arial" panose="020B0604020202020204" pitchFamily="34" charset="0"/>
              </a:rPr>
              <a:t>Задача лидера – обеспечить приоритет безопасности во всех сферах деятельности, особенно перед внедрением нового решения:</a:t>
            </a:r>
          </a:p>
          <a:p>
            <a:pPr marL="285750" indent="-285750">
              <a:buFont typeface="Arial" panose="020B0604020202020204" pitchFamily="34" charset="0"/>
              <a:buChar char="•"/>
            </a:pPr>
            <a:r>
              <a:rPr lang="ru-RU" sz="1200" b="1" dirty="0" smtClean="0">
                <a:solidFill>
                  <a:srgbClr val="000000"/>
                </a:solidFill>
                <a:latin typeface="Arial" panose="020B0604020202020204" pitchFamily="34" charset="0"/>
                <a:cs typeface="Arial" panose="020B0604020202020204" pitchFamily="34" charset="0"/>
              </a:rPr>
              <a:t>проводится оценка </a:t>
            </a:r>
            <a:r>
              <a:rPr lang="ru-RU" sz="1200" b="1" dirty="0">
                <a:solidFill>
                  <a:srgbClr val="000000"/>
                </a:solidFill>
                <a:latin typeface="Arial" panose="020B0604020202020204" pitchFamily="34" charset="0"/>
                <a:cs typeface="Arial" panose="020B0604020202020204" pitchFamily="34" charset="0"/>
              </a:rPr>
              <a:t>влияния </a:t>
            </a:r>
            <a:r>
              <a:rPr lang="ru-RU" sz="1200" dirty="0">
                <a:solidFill>
                  <a:srgbClr val="000000"/>
                </a:solidFill>
                <a:latin typeface="Arial" panose="020B0604020202020204" pitchFamily="34" charset="0"/>
                <a:cs typeface="Arial" panose="020B0604020202020204" pitchFamily="34" charset="0"/>
              </a:rPr>
              <a:t>на </a:t>
            </a:r>
            <a:r>
              <a:rPr lang="ru-RU" sz="1200" dirty="0" smtClean="0">
                <a:solidFill>
                  <a:srgbClr val="000000"/>
                </a:solidFill>
                <a:latin typeface="Arial" panose="020B0604020202020204" pitchFamily="34" charset="0"/>
                <a:cs typeface="Arial" panose="020B0604020202020204" pitchFamily="34" charset="0"/>
              </a:rPr>
              <a:t>безопасность</a:t>
            </a:r>
            <a:endParaRPr lang="ru-RU" sz="12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sz="1200" b="1" dirty="0" smtClean="0">
                <a:solidFill>
                  <a:srgbClr val="000000"/>
                </a:solidFill>
                <a:latin typeface="Arial" panose="020B0604020202020204" pitchFamily="34" charset="0"/>
                <a:cs typeface="Arial" panose="020B0604020202020204" pitchFamily="34" charset="0"/>
              </a:rPr>
              <a:t>определяются </a:t>
            </a:r>
            <a:r>
              <a:rPr lang="ru-RU" sz="1200" b="1" dirty="0">
                <a:solidFill>
                  <a:srgbClr val="000000"/>
                </a:solidFill>
                <a:latin typeface="Arial" panose="020B0604020202020204" pitchFamily="34" charset="0"/>
                <a:cs typeface="Arial" panose="020B0604020202020204" pitchFamily="34" charset="0"/>
              </a:rPr>
              <a:t>необходимые ресурсы </a:t>
            </a:r>
            <a:r>
              <a:rPr lang="ru-RU" sz="1200" dirty="0">
                <a:solidFill>
                  <a:srgbClr val="000000"/>
                </a:solidFill>
                <a:latin typeface="Arial" panose="020B0604020202020204" pitchFamily="34" charset="0"/>
                <a:cs typeface="Arial" panose="020B0604020202020204" pitchFamily="34" charset="0"/>
              </a:rPr>
              <a:t>для эффективного и безопасного </a:t>
            </a:r>
            <a:r>
              <a:rPr lang="ru-RU" sz="1200" dirty="0" smtClean="0">
                <a:solidFill>
                  <a:srgbClr val="000000"/>
                </a:solidFill>
                <a:latin typeface="Arial" panose="020B0604020202020204" pitchFamily="34" charset="0"/>
                <a:cs typeface="Arial" panose="020B0604020202020204" pitchFamily="34" charset="0"/>
              </a:rPr>
              <a:t>внедрения</a:t>
            </a:r>
            <a:endParaRPr lang="ru-RU" sz="12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sz="1200" b="1" dirty="0" smtClean="0">
                <a:solidFill>
                  <a:srgbClr val="000000"/>
                </a:solidFill>
                <a:latin typeface="Arial" panose="020B0604020202020204" pitchFamily="34" charset="0"/>
                <a:cs typeface="Arial" panose="020B0604020202020204" pitchFamily="34" charset="0"/>
              </a:rPr>
              <a:t>производится</a:t>
            </a:r>
            <a:r>
              <a:rPr lang="ru-RU" sz="1200" dirty="0" smtClean="0">
                <a:solidFill>
                  <a:srgbClr val="000000"/>
                </a:solidFill>
                <a:latin typeface="Arial" panose="020B0604020202020204" pitchFamily="34" charset="0"/>
                <a:cs typeface="Arial" panose="020B0604020202020204" pitchFamily="34" charset="0"/>
              </a:rPr>
              <a:t> </a:t>
            </a:r>
            <a:r>
              <a:rPr lang="ru-RU" sz="1200" b="1" dirty="0" smtClean="0">
                <a:solidFill>
                  <a:srgbClr val="000000"/>
                </a:solidFill>
                <a:latin typeface="Arial" panose="020B0604020202020204" pitchFamily="34" charset="0"/>
                <a:cs typeface="Arial" panose="020B0604020202020204" pitchFamily="34" charset="0"/>
              </a:rPr>
              <a:t>проверка</a:t>
            </a:r>
            <a:endParaRPr lang="ru-RU" sz="12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sz="1200" b="1" dirty="0" smtClean="0">
                <a:solidFill>
                  <a:srgbClr val="000000"/>
                </a:solidFill>
                <a:latin typeface="Arial" panose="020B0604020202020204" pitchFamily="34" charset="0"/>
                <a:cs typeface="Arial" panose="020B0604020202020204" pitchFamily="34" charset="0"/>
              </a:rPr>
              <a:t>реализуется последовательно</a:t>
            </a:r>
            <a:endParaRPr lang="ru-RU" sz="12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ru-RU" sz="1200" b="1" dirty="0" smtClean="0">
                <a:solidFill>
                  <a:srgbClr val="000000"/>
                </a:solidFill>
                <a:latin typeface="Arial" panose="020B0604020202020204" pitchFamily="34" charset="0"/>
                <a:cs typeface="Arial" panose="020B0604020202020204" pitchFamily="34" charset="0"/>
              </a:rPr>
              <a:t>производится </a:t>
            </a:r>
            <a:r>
              <a:rPr lang="ru-RU" sz="1200" b="1" dirty="0">
                <a:solidFill>
                  <a:srgbClr val="000000"/>
                </a:solidFill>
                <a:latin typeface="Arial" panose="020B0604020202020204" pitchFamily="34" charset="0"/>
                <a:cs typeface="Arial" panose="020B0604020202020204" pitchFamily="34" charset="0"/>
              </a:rPr>
              <a:t>оценка внедрения </a:t>
            </a:r>
            <a:r>
              <a:rPr lang="ru-RU" sz="1200" dirty="0" smtClean="0">
                <a:solidFill>
                  <a:srgbClr val="000000"/>
                </a:solidFill>
                <a:latin typeface="Arial" panose="020B0604020202020204" pitchFamily="34" charset="0"/>
                <a:cs typeface="Arial" panose="020B0604020202020204" pitchFamily="34" charset="0"/>
              </a:rPr>
              <a:t>по </a:t>
            </a:r>
            <a:r>
              <a:rPr lang="ru-RU" sz="1200" dirty="0">
                <a:solidFill>
                  <a:srgbClr val="000000"/>
                </a:solidFill>
                <a:latin typeface="Arial" panose="020B0604020202020204" pitchFamily="34" charset="0"/>
                <a:cs typeface="Arial" panose="020B0604020202020204" pitchFamily="34" charset="0"/>
              </a:rPr>
              <a:t>результатам обратной связи.</a:t>
            </a:r>
          </a:p>
        </p:txBody>
      </p:sp>
      <p:sp>
        <p:nvSpPr>
          <p:cNvPr id="8" name="Прямоугольник 7"/>
          <p:cNvSpPr/>
          <p:nvPr/>
        </p:nvSpPr>
        <p:spPr>
          <a:xfrm>
            <a:off x="539750" y="1092043"/>
            <a:ext cx="8071467" cy="1015663"/>
          </a:xfrm>
          <a:prstGeom prst="rect">
            <a:avLst/>
          </a:prstGeom>
        </p:spPr>
        <p:txBody>
          <a:bodyPr wrap="square">
            <a:spAutoFit/>
          </a:bodyPr>
          <a:lstStyle/>
          <a:p>
            <a:r>
              <a:rPr lang="ru-RU" sz="1200" dirty="0">
                <a:latin typeface="Arial" panose="020B0604020202020204" pitchFamily="34" charset="0"/>
                <a:cs typeface="Arial" panose="020B0604020202020204" pitchFamily="34" charset="0"/>
              </a:rPr>
              <a:t>Решения, которые так или иначе сказываются на </a:t>
            </a:r>
            <a:r>
              <a:rPr lang="ru-RU" sz="1200" dirty="0" smtClean="0">
                <a:latin typeface="Arial" panose="020B0604020202020204" pitchFamily="34" charset="0"/>
                <a:cs typeface="Arial" panose="020B0604020202020204" pitchFamily="34" charset="0"/>
              </a:rPr>
              <a:t>безопасности</a:t>
            </a:r>
            <a:r>
              <a:rPr lang="ru-RU" sz="1200" dirty="0">
                <a:latin typeface="Arial" panose="020B0604020202020204" pitchFamily="34" charset="0"/>
                <a:cs typeface="Arial" panose="020B0604020202020204" pitchFamily="34" charset="0"/>
              </a:rPr>
              <a:t>, </a:t>
            </a:r>
            <a:r>
              <a:rPr lang="ru-RU" sz="1200" dirty="0" smtClean="0">
                <a:latin typeface="Arial" panose="020B0604020202020204" pitchFamily="34" charset="0"/>
                <a:cs typeface="Arial" panose="020B0604020202020204" pitchFamily="34" charset="0"/>
              </a:rPr>
              <a:t>должны быть:</a:t>
            </a:r>
          </a:p>
          <a:p>
            <a:pPr marL="285750" indent="-285750">
              <a:buFont typeface="Wingdings" panose="05000000000000000000" pitchFamily="2" charset="2"/>
              <a:buChar char="ü"/>
            </a:pPr>
            <a:r>
              <a:rPr lang="ru-RU" sz="1200" dirty="0" smtClean="0">
                <a:latin typeface="Arial" panose="020B0604020202020204" pitchFamily="34" charset="0"/>
                <a:cs typeface="Arial" panose="020B0604020202020204" pitchFamily="34" charset="0"/>
              </a:rPr>
              <a:t>системными</a:t>
            </a:r>
          </a:p>
          <a:p>
            <a:pPr marL="285750" indent="-285750">
              <a:buFont typeface="Wingdings" panose="05000000000000000000" pitchFamily="2" charset="2"/>
              <a:buChar char="ü"/>
            </a:pPr>
            <a:r>
              <a:rPr lang="ru-RU" sz="1200" dirty="0">
                <a:latin typeface="Arial" panose="020B0604020202020204" pitchFamily="34" charset="0"/>
                <a:cs typeface="Arial" panose="020B0604020202020204" pitchFamily="34" charset="0"/>
              </a:rPr>
              <a:t>о</a:t>
            </a:r>
            <a:r>
              <a:rPr lang="ru-RU" sz="1200" dirty="0" smtClean="0">
                <a:latin typeface="Arial" panose="020B0604020202020204" pitchFamily="34" charset="0"/>
                <a:cs typeface="Arial" panose="020B0604020202020204" pitchFamily="34" charset="0"/>
              </a:rPr>
              <a:t>боснованными</a:t>
            </a:r>
          </a:p>
          <a:p>
            <a:pPr marL="285750" indent="-285750">
              <a:buFont typeface="Wingdings" panose="05000000000000000000" pitchFamily="2" charset="2"/>
              <a:buChar char="ü"/>
            </a:pPr>
            <a:r>
              <a:rPr lang="ru-RU" sz="1200" dirty="0">
                <a:latin typeface="Arial" panose="020B0604020202020204" pitchFamily="34" charset="0"/>
                <a:cs typeface="Arial" panose="020B0604020202020204" pitchFamily="34" charset="0"/>
              </a:rPr>
              <a:t>в</a:t>
            </a:r>
            <a:r>
              <a:rPr lang="ru-RU" sz="1200" dirty="0" smtClean="0">
                <a:latin typeface="Arial" panose="020B0604020202020204" pitchFamily="34" charset="0"/>
                <a:cs typeface="Arial" panose="020B0604020202020204" pitchFamily="34" charset="0"/>
              </a:rPr>
              <a:t>звешенными</a:t>
            </a:r>
          </a:p>
          <a:p>
            <a:pPr marL="285750" indent="-285750">
              <a:buFont typeface="Wingdings" panose="05000000000000000000" pitchFamily="2" charset="2"/>
              <a:buChar char="ü"/>
            </a:pPr>
            <a:r>
              <a:rPr lang="ru-RU" sz="1200" dirty="0" smtClean="0">
                <a:latin typeface="Arial" panose="020B0604020202020204" pitchFamily="34" charset="0"/>
                <a:cs typeface="Arial" panose="020B0604020202020204" pitchFamily="34" charset="0"/>
              </a:rPr>
              <a:t>учитывающими долгосрочное влияние на безопасность</a:t>
            </a:r>
            <a:endParaRPr lang="ru-RU" sz="1200" dirty="0">
              <a:latin typeface="Arial" panose="020B0604020202020204" pitchFamily="34" charset="0"/>
              <a:cs typeface="Arial" panose="020B0604020202020204" pitchFamily="34" charset="0"/>
            </a:endParaRPr>
          </a:p>
        </p:txBody>
      </p:sp>
      <p:sp>
        <p:nvSpPr>
          <p:cNvPr id="10" name="Стрелка углом 9"/>
          <p:cNvSpPr/>
          <p:nvPr/>
        </p:nvSpPr>
        <p:spPr>
          <a:xfrm rot="10800000">
            <a:off x="662428" y="3801590"/>
            <a:ext cx="864096" cy="720080"/>
          </a:xfrm>
          <a:prstGeom prst="bentArrow">
            <a:avLst/>
          </a:prstGeom>
          <a:solidFill>
            <a:schemeClr val="bg1"/>
          </a:solidFill>
          <a:ln w="12700">
            <a:solidFill>
              <a:srgbClr val="333333"/>
            </a:solid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ru-RU" dirty="0" err="1" smtClean="0">
              <a:solidFill>
                <a:srgbClr val="333333"/>
              </a:solidFill>
              <a:latin typeface="Arial" panose="020B0604020202020204" pitchFamily="34" charset="0"/>
              <a:cs typeface="Arial" panose="020B0604020202020204" pitchFamily="34" charset="0"/>
            </a:endParaRPr>
          </a:p>
        </p:txBody>
      </p:sp>
      <p:pic>
        <p:nvPicPr>
          <p:cNvPr id="12" name="Рисунок 11"/>
          <p:cNvPicPr>
            <a:picLocks noChangeAspect="1"/>
          </p:cNvPicPr>
          <p:nvPr/>
        </p:nvPicPr>
        <p:blipFill>
          <a:blip r:embed="rId3"/>
          <a:stretch>
            <a:fillRect/>
          </a:stretch>
        </p:blipFill>
        <p:spPr>
          <a:xfrm>
            <a:off x="1614392" y="3739478"/>
            <a:ext cx="2326001" cy="1165322"/>
          </a:xfrm>
          <a:prstGeom prst="rect">
            <a:avLst/>
          </a:prstGeom>
        </p:spPr>
      </p:pic>
      <p:sp>
        <p:nvSpPr>
          <p:cNvPr id="9" name="Выноска-облако 8"/>
          <p:cNvSpPr/>
          <p:nvPr/>
        </p:nvSpPr>
        <p:spPr>
          <a:xfrm>
            <a:off x="4246886" y="3369542"/>
            <a:ext cx="3770750" cy="1584176"/>
          </a:xfrm>
          <a:prstGeom prst="cloudCallout">
            <a:avLst>
              <a:gd name="adj1" fmla="val -67797"/>
              <a:gd name="adj2" fmla="val 10682"/>
            </a:avLst>
          </a:prstGeom>
          <a:solidFill>
            <a:schemeClr val="bg1"/>
          </a:solidFill>
          <a:ln w="1270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ru-RU" dirty="0" err="1" smtClean="0">
              <a:solidFill>
                <a:srgbClr val="333333"/>
              </a:solidFill>
              <a:latin typeface="Arial" panose="020B0604020202020204" pitchFamily="34" charset="0"/>
              <a:cs typeface="Arial" panose="020B0604020202020204" pitchFamily="34" charset="0"/>
            </a:endParaRPr>
          </a:p>
        </p:txBody>
      </p:sp>
      <p:sp>
        <p:nvSpPr>
          <p:cNvPr id="11" name="TextBox 10"/>
          <p:cNvSpPr txBox="1"/>
          <p:nvPr/>
        </p:nvSpPr>
        <p:spPr>
          <a:xfrm>
            <a:off x="4998087" y="3580357"/>
            <a:ext cx="2578369" cy="861774"/>
          </a:xfrm>
          <a:prstGeom prst="rect">
            <a:avLst/>
          </a:prstGeom>
          <a:noFill/>
        </p:spPr>
        <p:txBody>
          <a:bodyPr wrap="square" lIns="0" tIns="0" rIns="0" bIns="0" rtlCol="0">
            <a:spAutoFit/>
          </a:bodyPr>
          <a:lstStyle/>
          <a:p>
            <a:pPr algn="l"/>
            <a:r>
              <a:rPr lang="ru-RU" sz="1400" i="1" dirty="0" smtClean="0">
                <a:latin typeface="Arial" panose="020B0604020202020204" pitchFamily="34" charset="0"/>
                <a:cs typeface="Arial" panose="020B0604020202020204" pitchFamily="34" charset="0"/>
              </a:rPr>
              <a:t>Мы делаем действительно важную работу!</a:t>
            </a:r>
          </a:p>
          <a:p>
            <a:pPr algn="l"/>
            <a:r>
              <a:rPr lang="ru-RU" sz="1400" i="1" dirty="0" smtClean="0">
                <a:latin typeface="Arial" panose="020B0604020202020204" pitchFamily="34" charset="0"/>
                <a:cs typeface="Arial" panose="020B0604020202020204" pitchFamily="34" charset="0"/>
              </a:rPr>
              <a:t>Хорошая работа – работа, сделанная безопасно!</a:t>
            </a:r>
          </a:p>
        </p:txBody>
      </p:sp>
    </p:spTree>
    <p:extLst>
      <p:ext uri="{BB962C8B-B14F-4D97-AF65-F5344CB8AC3E}">
        <p14:creationId xmlns:p14="http://schemas.microsoft.com/office/powerpoint/2010/main" val="845608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Arial" panose="020B0604020202020204" pitchFamily="34" charset="0"/>
                <a:cs typeface="Arial" panose="020B0604020202020204" pitchFamily="34" charset="0"/>
              </a:rPr>
              <a:t>Промежуточный </a:t>
            </a:r>
            <a:r>
              <a:rPr lang="ru-RU" dirty="0" smtClean="0">
                <a:latin typeface="Arial" panose="020B0604020202020204" pitchFamily="34" charset="0"/>
                <a:cs typeface="Arial" panose="020B0604020202020204" pitchFamily="34" charset="0"/>
              </a:rPr>
              <a:t>контроль</a:t>
            </a:r>
            <a:endParaRPr lang="ru-RU" dirty="0">
              <a:latin typeface="Arial" panose="020B0604020202020204" pitchFamily="34" charset="0"/>
              <a:cs typeface="Arial" panose="020B0604020202020204" pitchFamily="34" charset="0"/>
            </a:endParaRPr>
          </a:p>
        </p:txBody>
      </p:sp>
      <p:sp>
        <p:nvSpPr>
          <p:cNvPr id="43" name="Текст 4"/>
          <p:cNvSpPr>
            <a:spLocks noGrp="1"/>
          </p:cNvSpPr>
          <p:nvPr>
            <p:ph type="body" sz="quarter" idx="4294967295"/>
          </p:nvPr>
        </p:nvSpPr>
        <p:spPr>
          <a:xfrm>
            <a:off x="5640754" y="3356925"/>
            <a:ext cx="2158999" cy="430212"/>
          </a:xfrm>
          <a:prstGeom prst="rect">
            <a:avLst/>
          </a:prstGeom>
          <a:solidFill>
            <a:srgbClr val="155FA3"/>
          </a:solidFill>
        </p:spPr>
        <p:style>
          <a:lnRef idx="1">
            <a:schemeClr val="accent1"/>
          </a:lnRef>
          <a:fillRef idx="3">
            <a:schemeClr val="accent1"/>
          </a:fillRef>
          <a:effectRef idx="2">
            <a:schemeClr val="accent1"/>
          </a:effectRef>
          <a:fontRef idx="minor">
            <a:schemeClr val="lt1"/>
          </a:fontRef>
        </p:style>
        <p:txBody>
          <a:bodyPr>
            <a:normAutofit fontScale="92500"/>
          </a:bodyPr>
          <a:lstStyle/>
          <a:p>
            <a:pPr marL="0" indent="0" algn="ctr">
              <a:buNone/>
            </a:pPr>
            <a:r>
              <a:rPr lang="ru-RU" sz="2000" dirty="0" smtClean="0">
                <a:latin typeface="Arial" panose="020B0604020202020204" pitchFamily="34" charset="0"/>
                <a:cs typeface="Arial" panose="020B0604020202020204" pitchFamily="34" charset="0"/>
              </a:rPr>
              <a:t>Декларирование</a:t>
            </a:r>
            <a:endParaRPr lang="ru-RU" sz="2000" dirty="0">
              <a:latin typeface="Arial" panose="020B0604020202020204" pitchFamily="34" charset="0"/>
              <a:cs typeface="Arial" panose="020B0604020202020204" pitchFamily="34" charset="0"/>
            </a:endParaRPr>
          </a:p>
        </p:txBody>
      </p:sp>
      <p:sp>
        <p:nvSpPr>
          <p:cNvPr id="44" name="Текст 4"/>
          <p:cNvSpPr>
            <a:spLocks noGrp="1"/>
          </p:cNvSpPr>
          <p:nvPr>
            <p:ph type="body" sz="quarter" idx="4294967295"/>
          </p:nvPr>
        </p:nvSpPr>
        <p:spPr>
          <a:xfrm>
            <a:off x="3075736" y="3356925"/>
            <a:ext cx="2158999" cy="430212"/>
          </a:xfrm>
          <a:prstGeom prst="rect">
            <a:avLst/>
          </a:prstGeom>
          <a:solidFill>
            <a:srgbClr val="155FA3"/>
          </a:solidFill>
        </p:spPr>
        <p:style>
          <a:lnRef idx="1">
            <a:schemeClr val="accent1"/>
          </a:lnRef>
          <a:fillRef idx="3">
            <a:schemeClr val="accent1"/>
          </a:fillRef>
          <a:effectRef idx="2">
            <a:schemeClr val="accent1"/>
          </a:effectRef>
          <a:fontRef idx="minor">
            <a:schemeClr val="lt1"/>
          </a:fontRef>
        </p:style>
        <p:txBody>
          <a:bodyPr>
            <a:normAutofit/>
          </a:bodyPr>
          <a:lstStyle/>
          <a:p>
            <a:pPr marL="0" indent="0" algn="ctr">
              <a:buNone/>
            </a:pPr>
            <a:r>
              <a:rPr lang="ru-RU" sz="1900" dirty="0" smtClean="0">
                <a:latin typeface="Arial" panose="020B0604020202020204" pitchFamily="34" charset="0"/>
                <a:cs typeface="Arial" panose="020B0604020202020204" pitchFamily="34" charset="0"/>
              </a:rPr>
              <a:t>Личный пример</a:t>
            </a:r>
            <a:endParaRPr lang="ru-RU" sz="1900" dirty="0">
              <a:latin typeface="Arial" panose="020B0604020202020204" pitchFamily="34" charset="0"/>
              <a:cs typeface="Arial" panose="020B0604020202020204" pitchFamily="34" charset="0"/>
            </a:endParaRPr>
          </a:p>
        </p:txBody>
      </p:sp>
      <p:sp>
        <p:nvSpPr>
          <p:cNvPr id="45" name="Текст 4"/>
          <p:cNvSpPr>
            <a:spLocks noGrp="1"/>
          </p:cNvSpPr>
          <p:nvPr>
            <p:ph type="body" sz="quarter" idx="4294967295"/>
          </p:nvPr>
        </p:nvSpPr>
        <p:spPr>
          <a:xfrm>
            <a:off x="510718" y="3356925"/>
            <a:ext cx="2158999" cy="430212"/>
          </a:xfrm>
          <a:prstGeom prst="rect">
            <a:avLst/>
          </a:prstGeom>
          <a:solidFill>
            <a:srgbClr val="155FA3"/>
          </a:solidFill>
        </p:spPr>
        <p:style>
          <a:lnRef idx="1">
            <a:schemeClr val="accent1"/>
          </a:lnRef>
          <a:fillRef idx="3">
            <a:schemeClr val="accent1"/>
          </a:fillRef>
          <a:effectRef idx="2">
            <a:schemeClr val="accent1"/>
          </a:effectRef>
          <a:fontRef idx="minor">
            <a:schemeClr val="lt1"/>
          </a:fontRef>
        </p:style>
        <p:txBody>
          <a:bodyPr>
            <a:normAutofit fontScale="70000" lnSpcReduction="20000"/>
          </a:bodyPr>
          <a:lstStyle/>
          <a:p>
            <a:pPr marL="0" indent="0" algn="ctr">
              <a:buNone/>
            </a:pPr>
            <a:r>
              <a:rPr lang="ru-RU" sz="2000" dirty="0" smtClean="0">
                <a:latin typeface="Arial" panose="020B0604020202020204" pitchFamily="34" charset="0"/>
                <a:cs typeface="Arial" panose="020B0604020202020204" pitchFamily="34" charset="0"/>
              </a:rPr>
              <a:t>Помощь в прояснении ценностей</a:t>
            </a:r>
            <a:endParaRPr lang="ru-RU" sz="2000" dirty="0">
              <a:latin typeface="Arial" panose="020B0604020202020204" pitchFamily="34" charset="0"/>
              <a:cs typeface="Arial" panose="020B0604020202020204" pitchFamily="34" charset="0"/>
            </a:endParaRPr>
          </a:p>
        </p:txBody>
      </p:sp>
      <p:sp>
        <p:nvSpPr>
          <p:cNvPr id="40" name="Прямоугольник 39"/>
          <p:cNvSpPr/>
          <p:nvPr/>
        </p:nvSpPr>
        <p:spPr>
          <a:xfrm>
            <a:off x="510719" y="1257850"/>
            <a:ext cx="2158999" cy="1914072"/>
          </a:xfrm>
          <a:prstGeom prst="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rgbClr val="002060"/>
                </a:solidFill>
                <a:latin typeface="Arial" panose="020B0604020202020204" pitchFamily="34" charset="0"/>
                <a:cs typeface="Arial" panose="020B0604020202020204" pitchFamily="34" charset="0"/>
              </a:rPr>
              <a:t>Что-то объявляется правильным, что-то неправильным. При этом, как правило, слова подкрепляются ссылкой на авторитеты, статистику и т.д.</a:t>
            </a:r>
          </a:p>
        </p:txBody>
      </p:sp>
      <p:sp>
        <p:nvSpPr>
          <p:cNvPr id="46" name="Прямоугольник 45"/>
          <p:cNvSpPr/>
          <p:nvPr/>
        </p:nvSpPr>
        <p:spPr>
          <a:xfrm>
            <a:off x="3075737" y="1257848"/>
            <a:ext cx="2158999" cy="1914073"/>
          </a:xfrm>
          <a:prstGeom prst="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rgbClr val="002060"/>
                </a:solidFill>
                <a:latin typeface="Arial" panose="020B0604020202020204" pitchFamily="34" charset="0"/>
                <a:cs typeface="Arial" panose="020B0604020202020204" pitchFamily="34" charset="0"/>
              </a:rPr>
              <a:t>Руководитель поступает в соответствии со своими убеждениями для того, чтобы персонал учился на его опыте и пользовался его примером.</a:t>
            </a:r>
          </a:p>
        </p:txBody>
      </p:sp>
      <p:sp>
        <p:nvSpPr>
          <p:cNvPr id="47" name="Прямоугольник 46"/>
          <p:cNvSpPr/>
          <p:nvPr/>
        </p:nvSpPr>
        <p:spPr>
          <a:xfrm>
            <a:off x="5640754" y="1257849"/>
            <a:ext cx="2158999" cy="1914072"/>
          </a:xfrm>
          <a:prstGeom prst="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rgbClr val="002060"/>
                </a:solidFill>
                <a:latin typeface="Arial" panose="020B0604020202020204" pitchFamily="34" charset="0"/>
                <a:cs typeface="Arial" panose="020B0604020202020204" pitchFamily="34" charset="0"/>
              </a:rPr>
              <a:t>Работникам помогают в выборе тех ценностей, которые соответствуют целям организации, обращая внимание на их пользу и адекватность. Такие ценности нередко становятся личными, имеют последовательный и стойкий характер.</a:t>
            </a:r>
          </a:p>
        </p:txBody>
      </p:sp>
      <p:sp>
        <p:nvSpPr>
          <p:cNvPr id="48" name="Прямоугольник 47"/>
          <p:cNvSpPr/>
          <p:nvPr/>
        </p:nvSpPr>
        <p:spPr>
          <a:xfrm>
            <a:off x="539747" y="809869"/>
            <a:ext cx="8328481" cy="400110"/>
          </a:xfrm>
          <a:prstGeom prst="rect">
            <a:avLst/>
          </a:prstGeom>
        </p:spPr>
        <p:txBody>
          <a:bodyPr wrap="square">
            <a:spAutoFit/>
          </a:bodyPr>
          <a:lstStyle/>
          <a:p>
            <a:r>
              <a:rPr lang="ru-RU" sz="2000" dirty="0" smtClean="0">
                <a:latin typeface="Arial" panose="020B0604020202020204" pitchFamily="34" charset="0"/>
                <a:cs typeface="Arial" panose="020B0604020202020204" pitchFamily="34" charset="0"/>
              </a:rPr>
              <a:t>Верно ли соотнесены описания с инструментами лидерства?</a:t>
            </a:r>
            <a:endParaRPr lang="ru-RU" sz="2000" dirty="0">
              <a:latin typeface="Arial" panose="020B0604020202020204" pitchFamily="34" charset="0"/>
              <a:cs typeface="Arial" panose="020B0604020202020204" pitchFamily="34" charset="0"/>
            </a:endParaRPr>
          </a:p>
        </p:txBody>
      </p:sp>
      <p:sp>
        <p:nvSpPr>
          <p:cNvPr id="49" name="Прямоугольник 48"/>
          <p:cNvSpPr/>
          <p:nvPr/>
        </p:nvSpPr>
        <p:spPr>
          <a:xfrm>
            <a:off x="539748" y="3889729"/>
            <a:ext cx="8456098" cy="400110"/>
          </a:xfrm>
          <a:prstGeom prst="rect">
            <a:avLst/>
          </a:prstGeom>
        </p:spPr>
        <p:txBody>
          <a:bodyPr wrap="square">
            <a:spAutoFit/>
          </a:bodyPr>
          <a:lstStyle/>
          <a:p>
            <a:r>
              <a:rPr lang="ru-RU" sz="2000" dirty="0">
                <a:latin typeface="Arial" panose="020B0604020202020204" pitchFamily="34" charset="0"/>
                <a:cs typeface="Arial" panose="020B0604020202020204" pitchFamily="34" charset="0"/>
              </a:rPr>
              <a:t>Могут ли инструменты лидерства использоваться по отдельности?</a:t>
            </a:r>
          </a:p>
        </p:txBody>
      </p:sp>
      <p:sp>
        <p:nvSpPr>
          <p:cNvPr id="50" name="Прямоугольник 49"/>
          <p:cNvSpPr/>
          <p:nvPr/>
        </p:nvSpPr>
        <p:spPr>
          <a:xfrm>
            <a:off x="584486" y="4289839"/>
            <a:ext cx="1034761" cy="36376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latin typeface="Arial" panose="020B0604020202020204" pitchFamily="34" charset="0"/>
                <a:cs typeface="Arial" panose="020B0604020202020204" pitchFamily="34" charset="0"/>
              </a:rPr>
              <a:t>Да</a:t>
            </a:r>
            <a:endParaRPr lang="ru-RU" sz="1200" dirty="0">
              <a:latin typeface="Arial" panose="020B0604020202020204" pitchFamily="34" charset="0"/>
              <a:cs typeface="Arial" panose="020B0604020202020204" pitchFamily="34" charset="0"/>
            </a:endParaRPr>
          </a:p>
        </p:txBody>
      </p:sp>
      <p:sp>
        <p:nvSpPr>
          <p:cNvPr id="51" name="Прямоугольник 50"/>
          <p:cNvSpPr/>
          <p:nvPr/>
        </p:nvSpPr>
        <p:spPr>
          <a:xfrm>
            <a:off x="2181366" y="4289839"/>
            <a:ext cx="1034761" cy="36376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latin typeface="Arial" panose="020B0604020202020204" pitchFamily="34" charset="0"/>
                <a:cs typeface="Arial" panose="020B0604020202020204" pitchFamily="34" charset="0"/>
              </a:rPr>
              <a:t>Нет</a:t>
            </a:r>
            <a:endParaRPr lang="ru-RU" sz="1200" dirty="0">
              <a:latin typeface="Arial" panose="020B0604020202020204" pitchFamily="34" charset="0"/>
              <a:cs typeface="Arial" panose="020B0604020202020204" pitchFamily="34" charset="0"/>
            </a:endParaRPr>
          </a:p>
        </p:txBody>
      </p:sp>
      <p:sp>
        <p:nvSpPr>
          <p:cNvPr id="52" name="Прямоугольная выноска 51"/>
          <p:cNvSpPr/>
          <p:nvPr/>
        </p:nvSpPr>
        <p:spPr>
          <a:xfrm>
            <a:off x="-2630931" y="4337284"/>
            <a:ext cx="2523506" cy="890345"/>
          </a:xfrm>
          <a:prstGeom prst="wedgeRectCallout">
            <a:avLst>
              <a:gd name="adj1" fmla="val 142080"/>
              <a:gd name="adj2" fmla="val -987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latin typeface="Arial" panose="020B0604020202020204" pitchFamily="34" charset="0"/>
                <a:cs typeface="Arial" panose="020B0604020202020204" pitchFamily="34" charset="0"/>
              </a:rPr>
              <a:t>Верно.</a:t>
            </a:r>
          </a:p>
          <a:p>
            <a:pPr algn="ctr"/>
            <a:r>
              <a:rPr lang="ru-RU" sz="1200" dirty="0" smtClean="0">
                <a:latin typeface="Arial" panose="020B0604020202020204" pitchFamily="34" charset="0"/>
                <a:cs typeface="Arial" panose="020B0604020202020204" pitchFamily="34" charset="0"/>
              </a:rPr>
              <a:t>Использование всех трех инструментов должно быть взаимосогласованным</a:t>
            </a:r>
          </a:p>
        </p:txBody>
      </p:sp>
      <p:sp>
        <p:nvSpPr>
          <p:cNvPr id="53" name="Прямоугольная выноска 52"/>
          <p:cNvSpPr/>
          <p:nvPr/>
        </p:nvSpPr>
        <p:spPr>
          <a:xfrm>
            <a:off x="-2630931" y="2925978"/>
            <a:ext cx="2523506" cy="1364343"/>
          </a:xfrm>
          <a:prstGeom prst="wedgeRectCallout">
            <a:avLst>
              <a:gd name="adj1" fmla="val 72247"/>
              <a:gd name="adj2" fmla="val 50982"/>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latin typeface="Arial" panose="020B0604020202020204" pitchFamily="34" charset="0"/>
                <a:cs typeface="Arial" panose="020B0604020202020204" pitchFamily="34" charset="0"/>
              </a:rPr>
              <a:t>Неверно.</a:t>
            </a:r>
          </a:p>
          <a:p>
            <a:pPr algn="ctr"/>
            <a:r>
              <a:rPr lang="ru-RU" sz="1200" dirty="0">
                <a:latin typeface="Arial" panose="020B0604020202020204" pitchFamily="34" charset="0"/>
                <a:cs typeface="Arial" panose="020B0604020202020204" pitchFamily="34" charset="0"/>
              </a:rPr>
              <a:t>Использование всех трех инструментов должно быть </a:t>
            </a:r>
            <a:r>
              <a:rPr lang="ru-RU" sz="1200" dirty="0" smtClean="0">
                <a:latin typeface="Arial" panose="020B0604020202020204" pitchFamily="34" charset="0"/>
                <a:cs typeface="Arial" panose="020B0604020202020204" pitchFamily="34" charset="0"/>
              </a:rPr>
              <a:t>взаимосогласованным – по отдельности они не будут работать</a:t>
            </a:r>
          </a:p>
        </p:txBody>
      </p:sp>
      <p:sp>
        <p:nvSpPr>
          <p:cNvPr id="21" name="Прямоугольная выноска 20"/>
          <p:cNvSpPr/>
          <p:nvPr/>
        </p:nvSpPr>
        <p:spPr>
          <a:xfrm>
            <a:off x="510717" y="5227630"/>
            <a:ext cx="2158999" cy="745000"/>
          </a:xfrm>
          <a:prstGeom prst="wedgeRectCallout">
            <a:avLst>
              <a:gd name="adj1" fmla="val -758"/>
              <a:gd name="adj2" fmla="val -25528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latin typeface="Arial" panose="020B0604020202020204" pitchFamily="34" charset="0"/>
                <a:cs typeface="Arial" panose="020B0604020202020204" pitchFamily="34" charset="0"/>
              </a:rPr>
              <a:t>Неверно.</a:t>
            </a:r>
            <a:endParaRPr lang="ru-RU" sz="1200" dirty="0">
              <a:latin typeface="Arial" panose="020B0604020202020204" pitchFamily="34" charset="0"/>
              <a:cs typeface="Arial" panose="020B0604020202020204" pitchFamily="34" charset="0"/>
            </a:endParaRPr>
          </a:p>
          <a:p>
            <a:pPr algn="ctr"/>
            <a:r>
              <a:rPr lang="ru-RU" sz="1200" dirty="0" smtClean="0">
                <a:latin typeface="Arial" panose="020B0604020202020204" pitchFamily="34" charset="0"/>
                <a:cs typeface="Arial" panose="020B0604020202020204" pitchFamily="34" charset="0"/>
              </a:rPr>
              <a:t>Это описание инструмента «Декларирование»</a:t>
            </a:r>
            <a:endParaRPr lang="ru-RU" sz="1200" dirty="0">
              <a:latin typeface="Arial" panose="020B0604020202020204" pitchFamily="34" charset="0"/>
              <a:cs typeface="Arial" panose="020B0604020202020204" pitchFamily="34" charset="0"/>
            </a:endParaRPr>
          </a:p>
        </p:txBody>
      </p:sp>
      <p:sp>
        <p:nvSpPr>
          <p:cNvPr id="23" name="Прямоугольная выноска 22"/>
          <p:cNvSpPr/>
          <p:nvPr/>
        </p:nvSpPr>
        <p:spPr>
          <a:xfrm>
            <a:off x="3075736" y="5227629"/>
            <a:ext cx="2158999" cy="745000"/>
          </a:xfrm>
          <a:prstGeom prst="wedgeRectCallout">
            <a:avLst>
              <a:gd name="adj1" fmla="val -758"/>
              <a:gd name="adj2" fmla="val -25528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latin typeface="Arial" panose="020B0604020202020204" pitchFamily="34" charset="0"/>
                <a:cs typeface="Arial" panose="020B0604020202020204" pitchFamily="34" charset="0"/>
              </a:rPr>
              <a:t>Верно.</a:t>
            </a:r>
            <a:endParaRPr lang="ru-RU" sz="1200" dirty="0">
              <a:latin typeface="Arial" panose="020B0604020202020204" pitchFamily="34" charset="0"/>
              <a:cs typeface="Arial" panose="020B0604020202020204" pitchFamily="34" charset="0"/>
            </a:endParaRPr>
          </a:p>
        </p:txBody>
      </p:sp>
      <p:sp>
        <p:nvSpPr>
          <p:cNvPr id="24" name="Прямоугольная выноска 23"/>
          <p:cNvSpPr/>
          <p:nvPr/>
        </p:nvSpPr>
        <p:spPr>
          <a:xfrm>
            <a:off x="5640754" y="5227629"/>
            <a:ext cx="2158999" cy="745000"/>
          </a:xfrm>
          <a:prstGeom prst="wedgeRectCallout">
            <a:avLst>
              <a:gd name="adj1" fmla="val -758"/>
              <a:gd name="adj2" fmla="val -25528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latin typeface="Arial" panose="020B0604020202020204" pitchFamily="34" charset="0"/>
                <a:cs typeface="Arial" panose="020B0604020202020204" pitchFamily="34" charset="0"/>
              </a:rPr>
              <a:t>Неверно.</a:t>
            </a:r>
            <a:endParaRPr lang="ru-RU" sz="1200" dirty="0">
              <a:latin typeface="Arial" panose="020B0604020202020204" pitchFamily="34" charset="0"/>
              <a:cs typeface="Arial" panose="020B0604020202020204" pitchFamily="34" charset="0"/>
            </a:endParaRPr>
          </a:p>
          <a:p>
            <a:pPr algn="ctr"/>
            <a:r>
              <a:rPr lang="ru-RU" sz="1200" dirty="0" smtClean="0">
                <a:latin typeface="Arial" panose="020B0604020202020204" pitchFamily="34" charset="0"/>
                <a:cs typeface="Arial" panose="020B0604020202020204" pitchFamily="34" charset="0"/>
              </a:rPr>
              <a:t>Это </a:t>
            </a:r>
            <a:r>
              <a:rPr lang="ru-RU" sz="1200" dirty="0">
                <a:latin typeface="Arial" panose="020B0604020202020204" pitchFamily="34" charset="0"/>
                <a:cs typeface="Arial" panose="020B0604020202020204" pitchFamily="34" charset="0"/>
              </a:rPr>
              <a:t>описание </a:t>
            </a:r>
            <a:r>
              <a:rPr lang="ru-RU" sz="1200" dirty="0" smtClean="0">
                <a:latin typeface="Arial" panose="020B0604020202020204" pitchFamily="34" charset="0"/>
                <a:cs typeface="Arial" panose="020B0604020202020204" pitchFamily="34" charset="0"/>
              </a:rPr>
              <a:t>инструмента «Помощь </a:t>
            </a:r>
            <a:r>
              <a:rPr lang="ru-RU" sz="1200" dirty="0">
                <a:latin typeface="Arial" panose="020B0604020202020204" pitchFamily="34" charset="0"/>
                <a:cs typeface="Arial" panose="020B0604020202020204" pitchFamily="34" charset="0"/>
              </a:rPr>
              <a:t>в прояснении </a:t>
            </a:r>
            <a:r>
              <a:rPr lang="ru-RU" sz="1200" dirty="0" smtClean="0">
                <a:latin typeface="Arial" panose="020B0604020202020204" pitchFamily="34" charset="0"/>
                <a:cs typeface="Arial" panose="020B0604020202020204" pitchFamily="34" charset="0"/>
              </a:rPr>
              <a:t>ценностей»</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1500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Изображение выглядит как текст&#10;&#10;Автоматически созданное описание">
            <a:extLst>
              <a:ext uri="{FF2B5EF4-FFF2-40B4-BE49-F238E27FC236}">
                <a16:creationId xmlns:a16="http://schemas.microsoft.com/office/drawing/2014/main" xmlns="" id="{8FC0161C-B943-3613-596C-4F91F57C0E32}"/>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0" y="258329"/>
            <a:ext cx="4259795" cy="4580573"/>
          </a:xfrm>
          <a:prstGeom prst="rect">
            <a:avLst/>
          </a:prstGeom>
        </p:spPr>
      </p:pic>
      <p:sp>
        <p:nvSpPr>
          <p:cNvPr id="8" name="Текст 7"/>
          <p:cNvSpPr>
            <a:spLocks noGrp="1"/>
          </p:cNvSpPr>
          <p:nvPr>
            <p:ph type="body" sz="quarter" idx="11"/>
          </p:nvPr>
        </p:nvSpPr>
        <p:spPr>
          <a:xfrm>
            <a:off x="4111098" y="1164318"/>
            <a:ext cx="2971873" cy="671739"/>
          </a:xfrm>
        </p:spPr>
        <p:txBody>
          <a:bodyPr/>
          <a:lstStyle/>
          <a:p>
            <a:r>
              <a:rPr lang="ru-RU" dirty="0" smtClean="0"/>
              <a:t>Тема 2</a:t>
            </a:r>
            <a:endParaRPr lang="ru-RU" dirty="0"/>
          </a:p>
          <a:p>
            <a:endParaRPr lang="ru-RU" dirty="0"/>
          </a:p>
        </p:txBody>
      </p:sp>
      <p:sp>
        <p:nvSpPr>
          <p:cNvPr id="13" name="Текст 12"/>
          <p:cNvSpPr>
            <a:spLocks noGrp="1"/>
          </p:cNvSpPr>
          <p:nvPr>
            <p:ph type="body" sz="quarter" idx="14"/>
          </p:nvPr>
        </p:nvSpPr>
        <p:spPr>
          <a:xfrm>
            <a:off x="4111098" y="2059416"/>
            <a:ext cx="3614056" cy="2779486"/>
          </a:xfrm>
        </p:spPr>
        <p:txBody>
          <a:bodyPr/>
          <a:lstStyle/>
          <a:p>
            <a:r>
              <a:rPr lang="ru-RU" sz="2000" dirty="0"/>
              <a:t>Роль лидерства в обеспечении безопасности</a:t>
            </a:r>
            <a:r>
              <a:rPr lang="ru-RU" sz="2000" dirty="0" smtClean="0"/>
              <a:t>.</a:t>
            </a:r>
          </a:p>
          <a:p>
            <a:endParaRPr lang="ru-RU" sz="2000" dirty="0" smtClean="0"/>
          </a:p>
          <a:p>
            <a:r>
              <a:rPr lang="ru-RU" sz="2000" dirty="0" smtClean="0"/>
              <a:t>Критерии </a:t>
            </a:r>
            <a:r>
              <a:rPr lang="ru-RU" sz="2000" dirty="0"/>
              <a:t>лидерства в вопросах формирования культуры безопасности</a:t>
            </a:r>
          </a:p>
          <a:p>
            <a:endParaRPr lang="ru-RU" sz="2000" dirty="0"/>
          </a:p>
        </p:txBody>
      </p:sp>
    </p:spTree>
    <p:extLst>
      <p:ext uri="{BB962C8B-B14F-4D97-AF65-F5344CB8AC3E}">
        <p14:creationId xmlns:p14="http://schemas.microsoft.com/office/powerpoint/2010/main" val="64794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ppt_x"/>
                                          </p:val>
                                        </p:tav>
                                        <p:tav tm="100000">
                                          <p:val>
                                            <p:strVal val="#ppt_x"/>
                                          </p:val>
                                        </p:tav>
                                      </p:tavLst>
                                    </p:anim>
                                    <p:anim calcmode="lin" valueType="num">
                                      <p:cBhvr additive="base">
                                        <p:cTn id="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Роль лидера </a:t>
            </a:r>
            <a:br>
              <a:rPr lang="ru-RU" dirty="0"/>
            </a:br>
            <a:r>
              <a:rPr lang="ru-RU" dirty="0"/>
              <a:t>в управленческой деятельности</a:t>
            </a:r>
            <a:br>
              <a:rPr lang="ru-RU" dirty="0"/>
            </a:br>
            <a:endParaRPr lang="ru-RU" dirty="0"/>
          </a:p>
        </p:txBody>
      </p:sp>
      <p:sp>
        <p:nvSpPr>
          <p:cNvPr id="6" name="Заголовок 2">
            <a:extLst>
              <a:ext uri="{FF2B5EF4-FFF2-40B4-BE49-F238E27FC236}">
                <a16:creationId xmlns:a16="http://schemas.microsoft.com/office/drawing/2014/main" xmlns="" id="{0C954BC0-3532-4776-89B5-8D564086AC08}"/>
              </a:ext>
            </a:extLst>
          </p:cNvPr>
          <p:cNvSpPr txBox="1">
            <a:spLocks/>
          </p:cNvSpPr>
          <p:nvPr/>
        </p:nvSpPr>
        <p:spPr>
          <a:xfrm>
            <a:off x="3010266" y="1404584"/>
            <a:ext cx="5944381" cy="399079"/>
          </a:xfrm>
          <a:prstGeom prst="rect">
            <a:avLst/>
          </a:prstGeom>
        </p:spPr>
        <p:txBody>
          <a:bodyPr vert="horz" lIns="0" tIns="32430" rIns="405375" bIns="3243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000" b="1" dirty="0">
                <a:solidFill>
                  <a:srgbClr val="002060"/>
                </a:solidFill>
                <a:latin typeface="Arial" panose="020B0604020202020204" pitchFamily="34" charset="0"/>
                <a:cs typeface="Arial" panose="020B0604020202020204" pitchFamily="34" charset="0"/>
              </a:rPr>
              <a:t>Лидерство в атомной энергетике:</a:t>
            </a:r>
            <a:r>
              <a:rPr lang="ru-RU" sz="2000" dirty="0">
                <a:solidFill>
                  <a:srgbClr val="002060"/>
                </a:solidFill>
                <a:latin typeface="Arial" panose="020B0604020202020204" pitchFamily="34" charset="0"/>
                <a:cs typeface="Arial" panose="020B0604020202020204" pitchFamily="34" charset="0"/>
              </a:rPr>
              <a:t/>
            </a:r>
            <a:br>
              <a:rPr lang="ru-RU" sz="2000" dirty="0">
                <a:solidFill>
                  <a:srgbClr val="002060"/>
                </a:solidFill>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
            </a:r>
            <a:br>
              <a:rPr lang="ru-RU" sz="2000" dirty="0">
                <a:latin typeface="Arial" panose="020B0604020202020204" pitchFamily="34" charset="0"/>
                <a:cs typeface="Arial" panose="020B0604020202020204" pitchFamily="34" charset="0"/>
              </a:rPr>
            </a:br>
            <a:endParaRPr lang="ru-RU" sz="2000" dirty="0">
              <a:latin typeface="Arial" panose="020B0604020202020204" pitchFamily="34" charset="0"/>
              <a:cs typeface="Arial" panose="020B0604020202020204" pitchFamily="34" charset="0"/>
            </a:endParaRPr>
          </a:p>
        </p:txBody>
      </p:sp>
      <p:sp>
        <p:nvSpPr>
          <p:cNvPr id="7" name="Объект 5">
            <a:extLst>
              <a:ext uri="{FF2B5EF4-FFF2-40B4-BE49-F238E27FC236}">
                <a16:creationId xmlns:a16="http://schemas.microsoft.com/office/drawing/2014/main" xmlns="" id="{0EC896F1-3771-4770-B2CE-19C91F23E242}"/>
              </a:ext>
            </a:extLst>
          </p:cNvPr>
          <p:cNvSpPr txBox="1">
            <a:spLocks/>
          </p:cNvSpPr>
          <p:nvPr/>
        </p:nvSpPr>
        <p:spPr>
          <a:xfrm>
            <a:off x="3010266" y="1803663"/>
            <a:ext cx="5944381" cy="2154436"/>
          </a:xfrm>
          <a:prstGeom prst="rect">
            <a:avLst/>
          </a:prstGeom>
        </p:spPr>
        <p:txBody>
          <a:bodyPr vert="horz" wrap="square" lIns="0" tIns="0" rIns="0" bIns="0" rtlCol="0" anchor="ctr" anchorCtr="1">
            <a:spAutoFit/>
          </a:bodyPr>
          <a:lstStyle>
            <a:lvl1pPr marL="0" marR="0" indent="0" algn="l" defTabSz="914400" rtl="0" eaLnBrk="1" fontAlgn="auto" latinLnBrk="0" hangingPunct="1">
              <a:lnSpc>
                <a:spcPct val="100000"/>
              </a:lnSpc>
              <a:spcBef>
                <a:spcPts val="0"/>
              </a:spcBef>
              <a:spcAft>
                <a:spcPts val="600"/>
              </a:spcAft>
              <a:buClr>
                <a:schemeClr val="tx2"/>
              </a:buClr>
              <a:buSzPct val="100000"/>
              <a:buFontTx/>
              <a:buNone/>
              <a:tabLst/>
              <a:defRPr lang="ru-RU" sz="2500" b="0" kern="1200">
                <a:solidFill>
                  <a:schemeClr val="tx1"/>
                </a:solidFill>
                <a:latin typeface="+mn-lt"/>
                <a:ea typeface="+mn-ea"/>
                <a:cs typeface="+mn-cs"/>
              </a:defRPr>
            </a:lvl1pPr>
            <a:lvl2pPr marL="630900" indent="-342900" algn="l" defTabSz="914400" rtl="0" eaLnBrk="1" latinLnBrk="0" hangingPunct="1">
              <a:spcBef>
                <a:spcPts val="0"/>
              </a:spcBef>
              <a:spcAft>
                <a:spcPts val="600"/>
              </a:spcAft>
              <a:buClr>
                <a:schemeClr val="accent1">
                  <a:lumMod val="75000"/>
                </a:schemeClr>
              </a:buClr>
              <a:buSzPct val="100000"/>
              <a:buFont typeface="+mj-lt"/>
              <a:buAutoNum type="arabicPeriod"/>
              <a:defRPr lang="ru-RU" sz="2200" b="0" kern="1200" dirty="0" smtClean="0">
                <a:solidFill>
                  <a:schemeClr val="tx1"/>
                </a:solidFill>
                <a:latin typeface="+mn-lt"/>
                <a:ea typeface="+mn-ea"/>
                <a:cs typeface="+mn-cs"/>
              </a:defRPr>
            </a:lvl2pPr>
            <a:lvl3pPr marL="918900" indent="-342900" algn="l" defTabSz="914400" rtl="0" eaLnBrk="1" latinLnBrk="0" hangingPunct="1">
              <a:spcBef>
                <a:spcPts val="0"/>
              </a:spcBef>
              <a:spcAft>
                <a:spcPts val="600"/>
              </a:spcAft>
              <a:buClr>
                <a:schemeClr val="accent1">
                  <a:lumMod val="75000"/>
                </a:schemeClr>
              </a:buClr>
              <a:buSzPct val="100000"/>
              <a:buFont typeface="+mj-lt"/>
              <a:buAutoNum type="arabicPeriod"/>
              <a:defRPr lang="ru-RU" sz="2000" b="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a:buClr>
                <a:srgbClr val="5B9BD5">
                  <a:lumMod val="75000"/>
                </a:srgbClr>
              </a:buClr>
              <a:buSzPct val="95000"/>
              <a:buNone/>
              <a:defRPr/>
            </a:pPr>
            <a:r>
              <a:rPr lang="ru-RU" b="1" dirty="0">
                <a:solidFill>
                  <a:srgbClr val="002060"/>
                </a:solidFill>
                <a:latin typeface="Arial" pitchFamily="34" charset="0"/>
                <a:cs typeface="Arial" pitchFamily="34" charset="0"/>
              </a:rPr>
              <a:t>поведенческая модель </a:t>
            </a:r>
            <a:r>
              <a:rPr lang="ru-RU" dirty="0">
                <a:solidFill>
                  <a:srgbClr val="002060"/>
                </a:solidFill>
                <a:latin typeface="Arial" pitchFamily="34" charset="0"/>
                <a:cs typeface="Arial" pitchFamily="34" charset="0"/>
              </a:rPr>
              <a:t>работника, который, независимо от уровня должности, в инициативном порядке вдохновляет собственным примером, осуществляет коучинг, влияет на поведенческие модели людей и формирует их с целью достижения высочайших стандартов работы предприятия атомной энергетики</a:t>
            </a:r>
          </a:p>
        </p:txBody>
      </p:sp>
      <p:pic>
        <p:nvPicPr>
          <p:cNvPr id="8" name="Picture 43">
            <a:extLst>
              <a:ext uri="{FF2B5EF4-FFF2-40B4-BE49-F238E27FC236}">
                <a16:creationId xmlns:a16="http://schemas.microsoft.com/office/drawing/2014/main" xmlns="" id="{484F5447-0A7D-4A99-9B99-3D2838B0F38C}"/>
              </a:ext>
            </a:extLst>
          </p:cNvPr>
          <p:cNvPicPr>
            <a:picLocks noChangeAspect="1" noChangeArrowheads="1"/>
          </p:cNvPicPr>
          <p:nvPr/>
        </p:nvPicPr>
        <p:blipFill>
          <a:blip r:embed="rId3"/>
          <a:srcRect/>
          <a:stretch>
            <a:fillRect/>
          </a:stretch>
        </p:blipFill>
        <p:spPr bwMode="auto">
          <a:xfrm>
            <a:off x="605065" y="1401665"/>
            <a:ext cx="1985736" cy="2556434"/>
          </a:xfrm>
          <a:prstGeom prst="rect">
            <a:avLst/>
          </a:prstGeom>
          <a:noFill/>
          <a:ln w="9525">
            <a:solidFill>
              <a:schemeClr val="accent1"/>
            </a:solidFill>
            <a:miter lim="800000"/>
            <a:headEnd/>
            <a:tailEnd/>
          </a:ln>
        </p:spPr>
      </p:pic>
      <p:sp>
        <p:nvSpPr>
          <p:cNvPr id="9" name="Rectangle 5">
            <a:extLst>
              <a:ext uri="{FF2B5EF4-FFF2-40B4-BE49-F238E27FC236}">
                <a16:creationId xmlns:a16="http://schemas.microsoft.com/office/drawing/2014/main" xmlns="" id="{49BF4E73-ECFA-4C6C-8E58-5C26049A3C7B}"/>
              </a:ext>
            </a:extLst>
          </p:cNvPr>
          <p:cNvSpPr>
            <a:spLocks noChangeArrowheads="1"/>
          </p:cNvSpPr>
          <p:nvPr/>
        </p:nvSpPr>
        <p:spPr bwMode="auto">
          <a:xfrm>
            <a:off x="523875" y="3958099"/>
            <a:ext cx="2148115" cy="992644"/>
          </a:xfrm>
          <a:prstGeom prst="rect">
            <a:avLst/>
          </a:prstGeom>
          <a:noFill/>
          <a:ln w="9525">
            <a:noFill/>
            <a:miter lim="800000"/>
            <a:headEnd/>
            <a:tailEnd/>
          </a:ln>
          <a:effectLst/>
        </p:spPr>
        <p:txBody>
          <a:bodyPr vert="horz" wrap="square" lIns="68644" tIns="34322" rIns="68644" bIns="34322" numCol="1" anchor="ctr" anchorCtr="0" compatLnSpc="1">
            <a:prstTxWarp prst="textNoShape">
              <a:avLst/>
            </a:prstTxWarp>
            <a:spAutoFit/>
          </a:bodyPr>
          <a:lstStyle/>
          <a:p>
            <a:pPr algn="ctr" fontAlgn="base">
              <a:spcBef>
                <a:spcPct val="0"/>
              </a:spcBef>
              <a:spcAft>
                <a:spcPct val="0"/>
              </a:spcAft>
              <a:defRPr/>
            </a:pPr>
            <a:r>
              <a:rPr lang="ru-RU" sz="1200" b="1" dirty="0">
                <a:solidFill>
                  <a:srgbClr val="333333"/>
                </a:solidFill>
                <a:latin typeface="Arial" pitchFamily="34" charset="0"/>
                <a:ea typeface="Times New Roman" pitchFamily="18" charset="0"/>
                <a:cs typeface="Arial" pitchFamily="34" charset="0"/>
              </a:rPr>
              <a:t>«Характеристики эффективности</a:t>
            </a:r>
            <a:endParaRPr lang="ru-RU" sz="1200" b="1" dirty="0">
              <a:solidFill>
                <a:srgbClr val="333333"/>
              </a:solidFill>
              <a:latin typeface="Arial" pitchFamily="34" charset="0"/>
              <a:cs typeface="Arial" pitchFamily="34" charset="0"/>
            </a:endParaRPr>
          </a:p>
          <a:p>
            <a:pPr algn="ctr" defTabSz="686440" eaLnBrk="0" fontAlgn="base" hangingPunct="0">
              <a:spcBef>
                <a:spcPct val="0"/>
              </a:spcBef>
              <a:spcAft>
                <a:spcPct val="0"/>
              </a:spcAft>
              <a:defRPr/>
            </a:pPr>
            <a:r>
              <a:rPr lang="ru-RU" sz="1200" b="1" dirty="0">
                <a:solidFill>
                  <a:srgbClr val="333333"/>
                </a:solidFill>
                <a:latin typeface="Arial" pitchFamily="34" charset="0"/>
                <a:ea typeface="Times New Roman" pitchFamily="18" charset="0"/>
                <a:cs typeface="Arial" pitchFamily="34" charset="0"/>
              </a:rPr>
              <a:t>руководителей-лидеров в атомной энергетике»</a:t>
            </a:r>
          </a:p>
          <a:p>
            <a:pPr algn="ctr" eaLnBrk="0" fontAlgn="base" hangingPunct="0">
              <a:spcBef>
                <a:spcPct val="0"/>
              </a:spcBef>
              <a:spcAft>
                <a:spcPct val="0"/>
              </a:spcAft>
              <a:defRPr/>
            </a:pPr>
            <a:r>
              <a:rPr lang="ru-RU" sz="1200" b="1" dirty="0">
                <a:solidFill>
                  <a:srgbClr val="333333"/>
                </a:solidFill>
                <a:latin typeface="Arial" pitchFamily="34" charset="0"/>
                <a:cs typeface="Arial" pitchFamily="34" charset="0"/>
              </a:rPr>
              <a:t>(</a:t>
            </a:r>
            <a:r>
              <a:rPr lang="ru-RU" sz="1200" b="1" dirty="0">
                <a:solidFill>
                  <a:srgbClr val="333333"/>
                </a:solidFill>
                <a:latin typeface="Arial" pitchFamily="34" charset="0"/>
                <a:ea typeface="Times New Roman" pitchFamily="18" charset="0"/>
                <a:cs typeface="Arial" pitchFamily="34" charset="0"/>
              </a:rPr>
              <a:t>PL 2019-01)</a:t>
            </a:r>
            <a:endParaRPr lang="ru-RU" sz="1200" b="1" dirty="0">
              <a:solidFill>
                <a:srgbClr val="333333"/>
              </a:solidFill>
              <a:latin typeface="Arial" pitchFamily="34" charset="0"/>
              <a:cs typeface="Arial" pitchFamily="34" charset="0"/>
            </a:endParaRPr>
          </a:p>
        </p:txBody>
      </p:sp>
    </p:spTree>
    <p:extLst>
      <p:ext uri="{BB962C8B-B14F-4D97-AF65-F5344CB8AC3E}">
        <p14:creationId xmlns:p14="http://schemas.microsoft.com/office/powerpoint/2010/main" val="745000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smtClean="0">
                <a:latin typeface="Arial" panose="020B0604020202020204" pitchFamily="34" charset="0"/>
                <a:cs typeface="Arial" panose="020B0604020202020204" pitchFamily="34" charset="0"/>
              </a:rPr>
              <a:t>Добро пожаловать!</a:t>
            </a:r>
            <a:endParaRPr lang="ru-RU" dirty="0">
              <a:latin typeface="Arial" panose="020B0604020202020204" pitchFamily="34" charset="0"/>
              <a:cs typeface="Arial" panose="020B0604020202020204" pitchFamily="34" charset="0"/>
            </a:endParaRPr>
          </a:p>
        </p:txBody>
      </p:sp>
      <p:sp>
        <p:nvSpPr>
          <p:cNvPr id="7" name="Текст 6"/>
          <p:cNvSpPr>
            <a:spLocks noGrp="1"/>
          </p:cNvSpPr>
          <p:nvPr>
            <p:ph type="body" sz="quarter" idx="10"/>
          </p:nvPr>
        </p:nvSpPr>
        <p:spPr>
          <a:xfrm>
            <a:off x="539749" y="1188946"/>
            <a:ext cx="2468132" cy="954590"/>
          </a:xfrm>
        </p:spPr>
        <p:txBody>
          <a:bodyPr/>
          <a:lstStyle/>
          <a:p>
            <a:r>
              <a:rPr lang="ru-RU" b="1" dirty="0" smtClean="0">
                <a:solidFill>
                  <a:srgbClr val="002060"/>
                </a:solidFill>
                <a:latin typeface="Arial" panose="020B0604020202020204" pitchFamily="34" charset="0"/>
                <a:cs typeface="Arial" panose="020B0604020202020204" pitchFamily="34" charset="0"/>
              </a:rPr>
              <a:t>Конечная цель обучения:</a:t>
            </a:r>
          </a:p>
          <a:p>
            <a:r>
              <a:rPr lang="ru-RU" dirty="0" smtClean="0">
                <a:latin typeface="Arial" panose="020B0604020202020204" pitchFamily="34" charset="0"/>
                <a:cs typeface="Arial" panose="020B0604020202020204" pitchFamily="34" charset="0"/>
              </a:rPr>
              <a:t>Формирование, поддержание и развитие культуры безопасности</a:t>
            </a:r>
            <a:endParaRPr lang="ru-RU" dirty="0">
              <a:latin typeface="Arial" panose="020B0604020202020204" pitchFamily="34" charset="0"/>
              <a:cs typeface="Arial" panose="020B0604020202020204" pitchFamily="34" charset="0"/>
            </a:endParaRPr>
          </a:p>
        </p:txBody>
      </p:sp>
      <p:sp>
        <p:nvSpPr>
          <p:cNvPr id="10" name="Текст 6"/>
          <p:cNvSpPr txBox="1">
            <a:spLocks/>
          </p:cNvSpPr>
          <p:nvPr/>
        </p:nvSpPr>
        <p:spPr>
          <a:xfrm>
            <a:off x="539749" y="2130902"/>
            <a:ext cx="3765550" cy="2753155"/>
          </a:xfrm>
          <a:prstGeom prst="rect">
            <a:avLst/>
          </a:prstGeom>
        </p:spPr>
        <p:txBody>
          <a:bodyPr lIns="0" tIns="0" rIns="0" bIns="0"/>
          <a:lstStyle>
            <a:lvl1pPr marL="0" indent="0" algn="l" defTabSz="914400" rtl="0" eaLnBrk="1" latinLnBrk="0" hangingPunct="1">
              <a:lnSpc>
                <a:spcPct val="90000"/>
              </a:lnSpc>
              <a:spcBef>
                <a:spcPts val="1000"/>
              </a:spcBef>
              <a:buFont typeface="Arial" pitchFamily="34" charset="0"/>
              <a:buNone/>
              <a:defRPr sz="1200" kern="120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ru-RU" b="1" dirty="0" smtClean="0">
                <a:solidFill>
                  <a:srgbClr val="002060"/>
                </a:solidFill>
                <a:latin typeface="Arial" panose="020B0604020202020204" pitchFamily="34" charset="0"/>
                <a:cs typeface="Arial" panose="020B0604020202020204" pitchFamily="34" charset="0"/>
              </a:rPr>
              <a:t>Промежуточные цели обучения:</a:t>
            </a:r>
          </a:p>
          <a:p>
            <a:pPr marL="171450" indent="-171450">
              <a:buFont typeface="Arial" panose="020B0604020202020204" pitchFamily="34" charset="0"/>
              <a:buChar char="•"/>
            </a:pPr>
            <a:r>
              <a:rPr lang="ru-RU" dirty="0">
                <a:latin typeface="Arial" panose="020B0604020202020204" pitchFamily="34" charset="0"/>
                <a:cs typeface="Arial" panose="020B0604020202020204" pitchFamily="34" charset="0"/>
              </a:rPr>
              <a:t>Д</a:t>
            </a:r>
            <a:r>
              <a:rPr lang="ru-RU" dirty="0" smtClean="0">
                <a:latin typeface="Arial" panose="020B0604020202020204" pitchFamily="34" charset="0"/>
                <a:cs typeface="Arial" panose="020B0604020202020204" pitchFamily="34" charset="0"/>
              </a:rPr>
              <a:t>ать </a:t>
            </a:r>
            <a:r>
              <a:rPr lang="ru-RU" dirty="0">
                <a:latin typeface="Arial" panose="020B0604020202020204" pitchFamily="34" charset="0"/>
                <a:cs typeface="Arial" panose="020B0604020202020204" pitchFamily="34" charset="0"/>
              </a:rPr>
              <a:t>определение </a:t>
            </a:r>
            <a:r>
              <a:rPr lang="ru-RU" dirty="0" smtClean="0">
                <a:latin typeface="Arial" panose="020B0604020202020204" pitchFamily="34" charset="0"/>
                <a:cs typeface="Arial" panose="020B0604020202020204" pitchFamily="34" charset="0"/>
              </a:rPr>
              <a:t>понятия </a:t>
            </a:r>
            <a:r>
              <a:rPr lang="ru-RU" dirty="0">
                <a:latin typeface="Arial" panose="020B0604020202020204" pitchFamily="34" charset="0"/>
                <a:cs typeface="Arial" panose="020B0604020202020204" pitchFamily="34" charset="0"/>
              </a:rPr>
              <a:t>«Культура безопасности</a:t>
            </a:r>
            <a:r>
              <a:rPr lang="ru-RU" dirty="0" smtClean="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ru-RU" dirty="0" smtClean="0">
                <a:latin typeface="Arial" panose="020B0604020202020204" pitchFamily="34" charset="0"/>
                <a:cs typeface="Arial" panose="020B0604020202020204" pitchFamily="34" charset="0"/>
              </a:rPr>
              <a:t>Дать определение понятия «Лидерство </a:t>
            </a:r>
            <a:r>
              <a:rPr lang="ru-RU" dirty="0">
                <a:latin typeface="Arial" panose="020B0604020202020204" pitchFamily="34" charset="0"/>
                <a:cs typeface="Arial" panose="020B0604020202020204" pitchFamily="34" charset="0"/>
              </a:rPr>
              <a:t>в обеспечении </a:t>
            </a:r>
            <a:r>
              <a:rPr lang="ru-RU" dirty="0" smtClean="0">
                <a:latin typeface="Arial" panose="020B0604020202020204" pitchFamily="34" charset="0"/>
                <a:cs typeface="Arial" panose="020B0604020202020204" pitchFamily="34" charset="0"/>
              </a:rPr>
              <a:t>безопасности»</a:t>
            </a:r>
          </a:p>
          <a:p>
            <a:pPr marL="171450" indent="-171450">
              <a:buFont typeface="Arial" panose="020B0604020202020204" pitchFamily="34" charset="0"/>
              <a:buChar char="•"/>
            </a:pPr>
            <a:r>
              <a:rPr lang="ru-RU" dirty="0">
                <a:latin typeface="Arial" panose="020B0604020202020204" pitchFamily="34" charset="0"/>
                <a:cs typeface="Arial" panose="020B0604020202020204" pitchFamily="34" charset="0"/>
              </a:rPr>
              <a:t>П</a:t>
            </a:r>
            <a:r>
              <a:rPr lang="ru-RU" dirty="0" smtClean="0">
                <a:latin typeface="Arial" panose="020B0604020202020204" pitchFamily="34" charset="0"/>
                <a:cs typeface="Arial" panose="020B0604020202020204" pitchFamily="34" charset="0"/>
              </a:rPr>
              <a:t>ривести </a:t>
            </a:r>
            <a:r>
              <a:rPr lang="ru-RU" dirty="0">
                <a:latin typeface="Arial" panose="020B0604020202020204" pitchFamily="34" charset="0"/>
                <a:cs typeface="Arial" panose="020B0604020202020204" pitchFamily="34" charset="0"/>
              </a:rPr>
              <a:t>примеры применения инструментов руководителя – лидера в обеспечении безопасности для повышения культуры безопасности в проектировании у персонала подчиненных </a:t>
            </a:r>
            <a:r>
              <a:rPr lang="ru-RU" dirty="0" smtClean="0">
                <a:latin typeface="Arial" panose="020B0604020202020204" pitchFamily="34" charset="0"/>
                <a:cs typeface="Arial" panose="020B0604020202020204" pitchFamily="34" charset="0"/>
              </a:rPr>
              <a:t>подразделений</a:t>
            </a:r>
          </a:p>
          <a:p>
            <a:pPr marL="171450" indent="-171450">
              <a:buFont typeface="Arial" panose="020B0604020202020204" pitchFamily="34" charset="0"/>
              <a:buChar char="•"/>
            </a:pPr>
            <a:r>
              <a:rPr lang="ru-RU" dirty="0" smtClean="0">
                <a:latin typeface="Arial" panose="020B0604020202020204" pitchFamily="34" charset="0"/>
                <a:cs typeface="Arial" panose="020B0604020202020204" pitchFamily="34" charset="0"/>
              </a:rPr>
              <a:t>Ознакомить с ожиданиями Заказчика в области культуры безопасности </a:t>
            </a:r>
            <a:r>
              <a:rPr lang="ru-RU" dirty="0">
                <a:latin typeface="Arial" panose="020B0604020202020204" pitchFamily="34" charset="0"/>
                <a:cs typeface="Arial" panose="020B0604020202020204" pitchFamily="34" charset="0"/>
              </a:rPr>
              <a:t>на проекте </a:t>
            </a:r>
            <a:r>
              <a:rPr lang="ru-RU" dirty="0" smtClean="0">
                <a:latin typeface="Arial" panose="020B0604020202020204" pitchFamily="34" charset="0"/>
                <a:cs typeface="Arial" panose="020B0604020202020204" pitchFamily="34" charset="0"/>
              </a:rPr>
              <a:t>сооружения АЭС </a:t>
            </a:r>
            <a:r>
              <a:rPr lang="ru-RU" dirty="0" err="1">
                <a:latin typeface="Arial" panose="020B0604020202020204" pitchFamily="34" charset="0"/>
                <a:cs typeface="Arial" panose="020B0604020202020204" pitchFamily="34" charset="0"/>
              </a:rPr>
              <a:t>Пакш</a:t>
            </a:r>
            <a:r>
              <a:rPr lang="ru-RU"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II</a:t>
            </a:r>
          </a:p>
          <a:p>
            <a:pPr marL="171450" indent="-171450">
              <a:buFont typeface="Arial" panose="020B0604020202020204" pitchFamily="34" charset="0"/>
              <a:buChar char="•"/>
            </a:pPr>
            <a:endParaRPr lang="ru-RU" dirty="0">
              <a:latin typeface="Arial" panose="020B0604020202020204" pitchFamily="34" charset="0"/>
              <a:cs typeface="Arial" panose="020B0604020202020204" pitchFamily="34" charset="0"/>
            </a:endParaRPr>
          </a:p>
        </p:txBody>
      </p:sp>
      <p:sp>
        <p:nvSpPr>
          <p:cNvPr id="11" name="Текст 6"/>
          <p:cNvSpPr txBox="1">
            <a:spLocks/>
          </p:cNvSpPr>
          <p:nvPr/>
        </p:nvSpPr>
        <p:spPr>
          <a:xfrm>
            <a:off x="5129161" y="1069595"/>
            <a:ext cx="2468131" cy="954590"/>
          </a:xfrm>
          <a:prstGeom prst="rect">
            <a:avLst/>
          </a:prstGeom>
        </p:spPr>
        <p:txBody>
          <a:bodyPr lIns="0" tIns="0" rIns="0" bIns="0"/>
          <a:lstStyle>
            <a:lvl1pPr marL="0" indent="0" algn="l" defTabSz="914400" rtl="0" eaLnBrk="1" latinLnBrk="0" hangingPunct="1">
              <a:lnSpc>
                <a:spcPct val="90000"/>
              </a:lnSpc>
              <a:spcBef>
                <a:spcPts val="1000"/>
              </a:spcBef>
              <a:buFont typeface="Arial" pitchFamily="34" charset="0"/>
              <a:buNone/>
              <a:defRPr sz="1200" kern="120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ru-RU" b="1" dirty="0" smtClean="0">
                <a:solidFill>
                  <a:srgbClr val="002060"/>
                </a:solidFill>
                <a:latin typeface="Arial" panose="020B0604020202020204" pitchFamily="34" charset="0"/>
                <a:cs typeface="Arial" panose="020B0604020202020204" pitchFamily="34" charset="0"/>
              </a:rPr>
              <a:t>Продолжительность обучения:</a:t>
            </a:r>
          </a:p>
          <a:p>
            <a:r>
              <a:rPr lang="ru-RU" b="1" dirty="0" smtClean="0">
                <a:solidFill>
                  <a:srgbClr val="002060"/>
                </a:solidFill>
                <a:latin typeface="Arial" panose="020B0604020202020204" pitchFamily="34" charset="0"/>
                <a:cs typeface="Arial" panose="020B0604020202020204" pitchFamily="34" charset="0"/>
              </a:rPr>
              <a:t>~30 минут</a:t>
            </a:r>
            <a:endParaRPr lang="ru-RU" b="1" dirty="0">
              <a:solidFill>
                <a:srgbClr val="002060"/>
              </a:solidFill>
              <a:latin typeface="Arial" panose="020B0604020202020204" pitchFamily="34" charset="0"/>
              <a:cs typeface="Arial" panose="020B0604020202020204" pitchFamily="34" charset="0"/>
            </a:endParaRPr>
          </a:p>
        </p:txBody>
      </p:sp>
      <p:sp>
        <p:nvSpPr>
          <p:cNvPr id="16" name="Овал 15"/>
          <p:cNvSpPr/>
          <p:nvPr/>
        </p:nvSpPr>
        <p:spPr>
          <a:xfrm>
            <a:off x="3713554" y="1513135"/>
            <a:ext cx="1980000" cy="198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813" y="2050394"/>
            <a:ext cx="905481" cy="905481"/>
          </a:xfrm>
          <a:prstGeom prst="rect">
            <a:avLst/>
          </a:prstGeom>
        </p:spPr>
      </p:pic>
      <p:pic>
        <p:nvPicPr>
          <p:cNvPr id="18" name="Рисунок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0816" y="1718751"/>
            <a:ext cx="648000" cy="648000"/>
          </a:xfrm>
          <a:prstGeom prst="rect">
            <a:avLst/>
          </a:prstGeom>
        </p:spPr>
      </p:pic>
      <p:pic>
        <p:nvPicPr>
          <p:cNvPr id="20" name="Рисунок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6319" y="1495536"/>
            <a:ext cx="648000" cy="648000"/>
          </a:xfrm>
          <a:prstGeom prst="rect">
            <a:avLst/>
          </a:prstGeom>
        </p:spPr>
      </p:pic>
      <p:pic>
        <p:nvPicPr>
          <p:cNvPr id="21" name="Рисунок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9553" y="1018241"/>
            <a:ext cx="648000" cy="648000"/>
          </a:xfrm>
          <a:prstGeom prst="rect">
            <a:avLst/>
          </a:prstGeom>
        </p:spPr>
      </p:pic>
      <p:sp>
        <p:nvSpPr>
          <p:cNvPr id="22" name="Текст 6"/>
          <p:cNvSpPr txBox="1">
            <a:spLocks/>
          </p:cNvSpPr>
          <p:nvPr/>
        </p:nvSpPr>
        <p:spPr>
          <a:xfrm>
            <a:off x="6114003" y="1734411"/>
            <a:ext cx="2468131" cy="954590"/>
          </a:xfrm>
          <a:prstGeom prst="rect">
            <a:avLst/>
          </a:prstGeom>
        </p:spPr>
        <p:txBody>
          <a:bodyPr lIns="0" tIns="0" rIns="0" bIns="0"/>
          <a:lstStyle>
            <a:lvl1pPr marL="0" indent="0" algn="l" defTabSz="914400" rtl="0" eaLnBrk="1" latinLnBrk="0" hangingPunct="1">
              <a:lnSpc>
                <a:spcPct val="90000"/>
              </a:lnSpc>
              <a:spcBef>
                <a:spcPts val="1000"/>
              </a:spcBef>
              <a:buFont typeface="Arial" pitchFamily="34" charset="0"/>
              <a:buNone/>
              <a:defRPr sz="1200" kern="120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ru-RU" b="1" dirty="0" smtClean="0">
                <a:solidFill>
                  <a:srgbClr val="002060"/>
                </a:solidFill>
                <a:latin typeface="Arial" panose="020B0604020202020204" pitchFamily="34" charset="0"/>
                <a:cs typeface="Arial" panose="020B0604020202020204" pitchFamily="34" charset="0"/>
              </a:rPr>
              <a:t>Целевая аудитория курса</a:t>
            </a:r>
          </a:p>
          <a:p>
            <a:r>
              <a:rPr lang="ru-RU" dirty="0" smtClean="0">
                <a:solidFill>
                  <a:schemeClr val="tx1"/>
                </a:solidFill>
                <a:latin typeface="Arial" panose="020B0604020202020204" pitchFamily="34" charset="0"/>
                <a:cs typeface="Arial" panose="020B0604020202020204" pitchFamily="34" charset="0"/>
              </a:rPr>
              <a:t>Руководители всех уровней управления</a:t>
            </a:r>
          </a:p>
        </p:txBody>
      </p:sp>
      <p:sp>
        <p:nvSpPr>
          <p:cNvPr id="15" name="Текст 1"/>
          <p:cNvSpPr>
            <a:spLocks noGrp="1"/>
          </p:cNvSpPr>
          <p:nvPr>
            <p:ph type="body" sz="quarter" idx="10"/>
          </p:nvPr>
        </p:nvSpPr>
        <p:spPr>
          <a:xfrm>
            <a:off x="5910789" y="2570433"/>
            <a:ext cx="3195624" cy="1062412"/>
          </a:xfrm>
        </p:spPr>
        <p:txBody>
          <a:bodyPr/>
          <a:lstStyle/>
          <a:p>
            <a:pPr marL="0" indent="0">
              <a:buNone/>
            </a:pPr>
            <a:r>
              <a:rPr lang="ru-RU" b="1" dirty="0" smtClean="0">
                <a:solidFill>
                  <a:srgbClr val="002060"/>
                </a:solidFill>
              </a:rPr>
              <a:t>Ключевые моменты обучения</a:t>
            </a:r>
          </a:p>
          <a:p>
            <a:pPr marL="0" indent="0">
              <a:buNone/>
            </a:pPr>
            <a:r>
              <a:rPr lang="ru-RU" dirty="0" smtClean="0"/>
              <a:t>Конспектируйте основные моменты обучения.</a:t>
            </a:r>
            <a:endParaRPr lang="ru-RU" dirty="0"/>
          </a:p>
        </p:txBody>
      </p:sp>
      <p:pic>
        <p:nvPicPr>
          <p:cNvPr id="23" name="Рисунок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14184" y="2572207"/>
            <a:ext cx="648000" cy="648000"/>
          </a:xfrm>
          <a:prstGeom prst="rect">
            <a:avLst/>
          </a:prstGeom>
        </p:spPr>
      </p:pic>
      <p:pic>
        <p:nvPicPr>
          <p:cNvPr id="24" name="Рисунок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61554" y="3288675"/>
            <a:ext cx="648000" cy="648000"/>
          </a:xfrm>
          <a:prstGeom prst="rect">
            <a:avLst/>
          </a:prstGeom>
        </p:spPr>
      </p:pic>
      <p:sp>
        <p:nvSpPr>
          <p:cNvPr id="2" name="Текст 1"/>
          <p:cNvSpPr>
            <a:spLocks noGrp="1"/>
          </p:cNvSpPr>
          <p:nvPr>
            <p:ph type="body" sz="quarter" idx="10"/>
          </p:nvPr>
        </p:nvSpPr>
        <p:spPr/>
        <p:txBody>
          <a:bodyPr/>
          <a:lstStyle/>
          <a:p>
            <a:endParaRPr lang="ru-RU"/>
          </a:p>
        </p:txBody>
      </p:sp>
    </p:spTree>
    <p:extLst>
      <p:ext uri="{BB962C8B-B14F-4D97-AF65-F5344CB8AC3E}">
        <p14:creationId xmlns:p14="http://schemas.microsoft.com/office/powerpoint/2010/main" val="40063855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Ключевые особенности лидеров в обеспечении безопасности:</a:t>
            </a:r>
            <a:br>
              <a:rPr lang="ru-RU" dirty="0"/>
            </a:br>
            <a:endParaRPr lang="ru-RU" dirty="0"/>
          </a:p>
        </p:txBody>
      </p:sp>
      <p:sp>
        <p:nvSpPr>
          <p:cNvPr id="7" name="TextBox 6">
            <a:extLst>
              <a:ext uri="{FF2B5EF4-FFF2-40B4-BE49-F238E27FC236}">
                <a16:creationId xmlns:a16="http://schemas.microsoft.com/office/drawing/2014/main" xmlns="" id="{13E2CD87-9ADE-4862-AF99-68AD4F638B03}"/>
              </a:ext>
            </a:extLst>
          </p:cNvPr>
          <p:cNvSpPr txBox="1"/>
          <p:nvPr/>
        </p:nvSpPr>
        <p:spPr>
          <a:xfrm>
            <a:off x="3999553" y="1452801"/>
            <a:ext cx="4705139" cy="2973122"/>
          </a:xfrm>
          <a:prstGeom prst="rect">
            <a:avLst/>
          </a:prstGeom>
          <a:noFill/>
        </p:spPr>
        <p:txBody>
          <a:bodyPr wrap="square">
            <a:spAutoFit/>
          </a:bodyPr>
          <a:lstStyle/>
          <a:p>
            <a:pPr marL="342900" indent="-342900" algn="just" fontAlgn="t">
              <a:buFont typeface="+mj-lt"/>
              <a:buAutoNum type="arabicPeriod"/>
            </a:pPr>
            <a:endParaRPr lang="ru-RU" b="1" dirty="0">
              <a:solidFill>
                <a:srgbClr val="002060"/>
              </a:solidFill>
              <a:latin typeface="Arial" panose="020B0604020202020204" pitchFamily="34" charset="0"/>
            </a:endParaRPr>
          </a:p>
          <a:p>
            <a:pPr marL="343220" indent="-343220">
              <a:spcBef>
                <a:spcPct val="20000"/>
              </a:spcBef>
              <a:buClr>
                <a:srgbClr val="C00000"/>
              </a:buClr>
              <a:buSzPct val="100000"/>
              <a:buFont typeface="+mj-lt"/>
              <a:buAutoNum type="arabicPeriod"/>
            </a:pPr>
            <a:r>
              <a:rPr lang="ru-RU" altLang="ru-RU" b="1" dirty="0">
                <a:solidFill>
                  <a:srgbClr val="002060"/>
                </a:solidFill>
                <a:latin typeface="Arial" pitchFamily="34" charset="0"/>
                <a:cs typeface="Arial" pitchFamily="34" charset="0"/>
              </a:rPr>
              <a:t>Готовность брать на себя ответственность и вести за собой </a:t>
            </a:r>
            <a:endParaRPr lang="ru-RU" altLang="ru-RU" dirty="0">
              <a:solidFill>
                <a:srgbClr val="002060"/>
              </a:solidFill>
              <a:latin typeface="Arial" pitchFamily="34" charset="0"/>
              <a:cs typeface="Arial" pitchFamily="34" charset="0"/>
            </a:endParaRPr>
          </a:p>
          <a:p>
            <a:pPr marL="343220" indent="-343220">
              <a:spcBef>
                <a:spcPct val="20000"/>
              </a:spcBef>
              <a:buClr>
                <a:srgbClr val="C00000"/>
              </a:buClr>
              <a:buSzPct val="100000"/>
              <a:buFont typeface="+mj-lt"/>
              <a:buAutoNum type="arabicPeriod"/>
            </a:pPr>
            <a:endParaRPr lang="ru-RU" altLang="ru-RU" b="1" dirty="0">
              <a:solidFill>
                <a:srgbClr val="002060"/>
              </a:solidFill>
              <a:latin typeface="Arial" pitchFamily="34" charset="0"/>
              <a:cs typeface="Arial" pitchFamily="34" charset="0"/>
            </a:endParaRPr>
          </a:p>
          <a:p>
            <a:pPr marL="343220" indent="-343220">
              <a:spcBef>
                <a:spcPct val="20000"/>
              </a:spcBef>
              <a:buClr>
                <a:srgbClr val="C00000"/>
              </a:buClr>
              <a:buSzPct val="100000"/>
              <a:buFont typeface="+mj-lt"/>
              <a:buAutoNum type="arabicPeriod"/>
            </a:pPr>
            <a:r>
              <a:rPr lang="ru-RU" altLang="ru-RU" b="1" dirty="0">
                <a:solidFill>
                  <a:srgbClr val="002060"/>
                </a:solidFill>
                <a:latin typeface="Arial" pitchFamily="34" charset="0"/>
                <a:cs typeface="Arial" pitchFamily="34" charset="0"/>
              </a:rPr>
              <a:t>Проактивный подход</a:t>
            </a:r>
          </a:p>
          <a:p>
            <a:pPr marL="343220" indent="-343220">
              <a:spcBef>
                <a:spcPct val="20000"/>
              </a:spcBef>
              <a:buClr>
                <a:srgbClr val="C00000"/>
              </a:buClr>
              <a:buSzPct val="100000"/>
              <a:buFont typeface="+mj-lt"/>
              <a:buAutoNum type="arabicPeriod"/>
            </a:pPr>
            <a:endParaRPr lang="ru-RU" altLang="ru-RU" b="1" dirty="0">
              <a:solidFill>
                <a:srgbClr val="002060"/>
              </a:solidFill>
              <a:latin typeface="Arial" pitchFamily="34" charset="0"/>
              <a:cs typeface="Arial" pitchFamily="34" charset="0"/>
            </a:endParaRPr>
          </a:p>
          <a:p>
            <a:pPr marL="343220" indent="-343220">
              <a:spcBef>
                <a:spcPct val="20000"/>
              </a:spcBef>
              <a:buClr>
                <a:srgbClr val="C00000"/>
              </a:buClr>
              <a:buSzPct val="100000"/>
              <a:buFont typeface="+mj-lt"/>
              <a:buAutoNum type="arabicPeriod"/>
            </a:pPr>
            <a:r>
              <a:rPr lang="ru-RU" altLang="ru-RU" b="1" dirty="0">
                <a:solidFill>
                  <a:srgbClr val="002060"/>
                </a:solidFill>
                <a:latin typeface="Arial" pitchFamily="34" charset="0"/>
                <a:cs typeface="Arial" pitchFamily="34" charset="0"/>
              </a:rPr>
              <a:t>Коучинг как механизм  влияния.</a:t>
            </a:r>
            <a:endParaRPr lang="ru-RU" altLang="ru-RU" dirty="0">
              <a:solidFill>
                <a:srgbClr val="002060"/>
              </a:solidFill>
              <a:latin typeface="Arial" pitchFamily="34" charset="0"/>
              <a:cs typeface="Arial" pitchFamily="34" charset="0"/>
            </a:endParaRPr>
          </a:p>
          <a:p>
            <a:pPr marL="343220" indent="-343220">
              <a:spcBef>
                <a:spcPct val="20000"/>
              </a:spcBef>
              <a:buClr>
                <a:srgbClr val="C00000"/>
              </a:buClr>
              <a:buSzPct val="100000"/>
              <a:buFont typeface="+mj-lt"/>
              <a:buAutoNum type="arabicPeriod"/>
            </a:pPr>
            <a:endParaRPr lang="ru-RU" altLang="ru-RU" dirty="0">
              <a:solidFill>
                <a:srgbClr val="002060"/>
              </a:solidFill>
              <a:latin typeface="Arial" pitchFamily="34" charset="0"/>
              <a:cs typeface="Arial" pitchFamily="34" charset="0"/>
            </a:endParaRPr>
          </a:p>
          <a:p>
            <a:pPr marL="343220" indent="-343220">
              <a:spcBef>
                <a:spcPct val="20000"/>
              </a:spcBef>
              <a:buClr>
                <a:srgbClr val="C00000"/>
              </a:buClr>
              <a:buSzPct val="100000"/>
              <a:buFont typeface="+mj-lt"/>
              <a:buAutoNum type="arabicPeriod"/>
            </a:pPr>
            <a:endParaRPr lang="ru-RU" altLang="ru-RU" dirty="0">
              <a:solidFill>
                <a:srgbClr val="002060"/>
              </a:solidFill>
              <a:latin typeface="Arial" pitchFamily="34" charset="0"/>
              <a:cs typeface="Arial" pitchFamily="34" charset="0"/>
            </a:endParaRPr>
          </a:p>
        </p:txBody>
      </p:sp>
      <p:pic>
        <p:nvPicPr>
          <p:cNvPr id="8" name="Рисунок 7">
            <a:extLst>
              <a:ext uri="{FF2B5EF4-FFF2-40B4-BE49-F238E27FC236}">
                <a16:creationId xmlns:a16="http://schemas.microsoft.com/office/drawing/2014/main" xmlns="" id="{CB7FA7D4-E0CD-40EC-AE2E-96F58B256A54}"/>
              </a:ext>
            </a:extLst>
          </p:cNvPr>
          <p:cNvPicPr>
            <a:picLocks noChangeAspect="1"/>
          </p:cNvPicPr>
          <p:nvPr/>
        </p:nvPicPr>
        <p:blipFill>
          <a:blip r:embed="rId3"/>
          <a:stretch>
            <a:fillRect/>
          </a:stretch>
        </p:blipFill>
        <p:spPr>
          <a:xfrm>
            <a:off x="539750" y="1219173"/>
            <a:ext cx="3168650" cy="3678643"/>
          </a:xfrm>
          <a:prstGeom prst="rect">
            <a:avLst/>
          </a:prstGeom>
        </p:spPr>
      </p:pic>
    </p:spTree>
    <p:extLst>
      <p:ext uri="{BB962C8B-B14F-4D97-AF65-F5344CB8AC3E}">
        <p14:creationId xmlns:p14="http://schemas.microsoft.com/office/powerpoint/2010/main" val="2930780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Поведенческие признаки, определяющие готовность брать на себя ответственность и вести за собой: </a:t>
            </a:r>
            <a:br>
              <a:rPr lang="ru-RU" dirty="0"/>
            </a:br>
            <a:endParaRPr lang="ru-RU" dirty="0"/>
          </a:p>
        </p:txBody>
      </p:sp>
      <p:pic>
        <p:nvPicPr>
          <p:cNvPr id="8" name="Рисунок 7">
            <a:extLst>
              <a:ext uri="{FF2B5EF4-FFF2-40B4-BE49-F238E27FC236}">
                <a16:creationId xmlns:a16="http://schemas.microsoft.com/office/drawing/2014/main" xmlns="" id="{613F4D8B-703C-4F62-810D-76A9D2DC1E68}"/>
              </a:ext>
            </a:extLst>
          </p:cNvPr>
          <p:cNvPicPr>
            <a:picLocks noChangeAspect="1"/>
          </p:cNvPicPr>
          <p:nvPr/>
        </p:nvPicPr>
        <p:blipFill>
          <a:blip r:embed="rId3"/>
          <a:stretch>
            <a:fillRect/>
          </a:stretch>
        </p:blipFill>
        <p:spPr>
          <a:xfrm>
            <a:off x="539750" y="1389269"/>
            <a:ext cx="2210707" cy="3397480"/>
          </a:xfrm>
          <a:prstGeom prst="rect">
            <a:avLst/>
          </a:prstGeom>
        </p:spPr>
      </p:pic>
      <p:sp>
        <p:nvSpPr>
          <p:cNvPr id="9" name="Прямоугольник 8"/>
          <p:cNvSpPr/>
          <p:nvPr/>
        </p:nvSpPr>
        <p:spPr>
          <a:xfrm>
            <a:off x="2693281" y="2052019"/>
            <a:ext cx="5695976" cy="1585562"/>
          </a:xfrm>
          <a:prstGeom prst="rect">
            <a:avLst/>
          </a:prstGeom>
        </p:spPr>
        <p:txBody>
          <a:bodyPr wrap="square">
            <a:spAutoFit/>
          </a:bodyPr>
          <a:lstStyle/>
          <a:p>
            <a:pPr marL="571500" indent="-342900" algn="just">
              <a:lnSpc>
                <a:spcPct val="107000"/>
              </a:lnSpc>
              <a:spcAft>
                <a:spcPts val="800"/>
              </a:spcAft>
              <a:buFont typeface="+mj-lt"/>
              <a:buAutoNum type="arabicPeriod"/>
            </a:pPr>
            <a:r>
              <a:rPr lang="ru-RU" b="1" dirty="0">
                <a:solidFill>
                  <a:srgbClr val="002060"/>
                </a:solidFill>
                <a:latin typeface="Arial" panose="020B0604020202020204" pitchFamily="34" charset="0"/>
                <a:ea typeface="Calibri" panose="020F0502020204030204" pitchFamily="34" charset="0"/>
                <a:cs typeface="Arial" panose="020B0604020202020204" pitchFamily="34" charset="0"/>
              </a:rPr>
              <a:t>Высокая требовательность к себе.</a:t>
            </a:r>
            <a:endParaRPr lang="ru-RU" b="1" dirty="0">
              <a:solidFill>
                <a:srgbClr val="002060"/>
              </a:solidFill>
              <a:latin typeface="Arial" panose="020B0604020202020204" pitchFamily="34" charset="0"/>
              <a:cs typeface="Arial" panose="020B0604020202020204" pitchFamily="34" charset="0"/>
            </a:endParaRPr>
          </a:p>
          <a:p>
            <a:pPr marL="571500" indent="-342900" algn="just">
              <a:lnSpc>
                <a:spcPct val="107000"/>
              </a:lnSpc>
              <a:spcAft>
                <a:spcPts val="800"/>
              </a:spcAft>
              <a:buFont typeface="+mj-lt"/>
              <a:buAutoNum type="arabicPeriod"/>
            </a:pPr>
            <a:r>
              <a:rPr lang="ru-RU" b="1" dirty="0">
                <a:solidFill>
                  <a:srgbClr val="002060"/>
                </a:solidFill>
                <a:latin typeface="Arial" panose="020B0604020202020204" pitchFamily="34" charset="0"/>
                <a:ea typeface="Calibri" panose="020F0502020204030204" pitchFamily="34" charset="0"/>
                <a:cs typeface="Arial" panose="020B0604020202020204" pitchFamily="34" charset="0"/>
              </a:rPr>
              <a:t>Заботливое отношение к сотрудникам.</a:t>
            </a:r>
          </a:p>
          <a:p>
            <a:pPr marL="571500" indent="-342900" algn="just">
              <a:lnSpc>
                <a:spcPct val="107000"/>
              </a:lnSpc>
              <a:spcAft>
                <a:spcPts val="800"/>
              </a:spcAft>
              <a:buFont typeface="+mj-lt"/>
              <a:buAutoNum type="arabicPeriod"/>
            </a:pPr>
            <a:r>
              <a:rPr lang="ru-RU" b="1" dirty="0">
                <a:solidFill>
                  <a:srgbClr val="002060"/>
                </a:solidFill>
                <a:latin typeface="Arial" panose="020B0604020202020204" pitchFamily="34" charset="0"/>
                <a:ea typeface="Calibri" panose="020F0502020204030204" pitchFamily="34" charset="0"/>
                <a:cs typeface="Arial" panose="020B0604020202020204" pitchFamily="34" charset="0"/>
              </a:rPr>
              <a:t>Постоянное саморазвитие.</a:t>
            </a:r>
          </a:p>
          <a:p>
            <a:pPr marL="571500" indent="-342900" algn="just">
              <a:lnSpc>
                <a:spcPct val="107000"/>
              </a:lnSpc>
              <a:spcAft>
                <a:spcPts val="800"/>
              </a:spcAft>
              <a:buFont typeface="+mj-lt"/>
              <a:buAutoNum type="arabicPeriod"/>
            </a:pPr>
            <a:r>
              <a:rPr lang="ru-RU" b="1" dirty="0">
                <a:solidFill>
                  <a:srgbClr val="002060"/>
                </a:solidFill>
                <a:latin typeface="Arial" panose="020B0604020202020204" pitchFamily="34" charset="0"/>
              </a:rPr>
              <a:t>Честность и открытость в общении.</a:t>
            </a:r>
            <a:endParaRPr lang="ru-RU" dirty="0">
              <a:solidFill>
                <a:srgbClr val="333333"/>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96069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Особенности </a:t>
            </a:r>
            <a:r>
              <a:rPr lang="ru-RU" dirty="0" err="1"/>
              <a:t>проактивного</a:t>
            </a:r>
            <a:r>
              <a:rPr lang="ru-RU" dirty="0"/>
              <a:t> подхода к обеспечению безопасности:</a:t>
            </a:r>
          </a:p>
        </p:txBody>
      </p:sp>
      <p:sp>
        <p:nvSpPr>
          <p:cNvPr id="7" name="Скругленный прямоугольник 40">
            <a:extLst>
              <a:ext uri="{FF2B5EF4-FFF2-40B4-BE49-F238E27FC236}">
                <a16:creationId xmlns:a16="http://schemas.microsoft.com/office/drawing/2014/main" xmlns="" id="{40289C58-5B6D-D5E3-DDDC-E5529A6FCC53}"/>
              </a:ext>
            </a:extLst>
          </p:cNvPr>
          <p:cNvSpPr/>
          <p:nvPr/>
        </p:nvSpPr>
        <p:spPr>
          <a:xfrm>
            <a:off x="2882900" y="1594314"/>
            <a:ext cx="5728317" cy="2691942"/>
          </a:xfrm>
          <a:prstGeom prst="roundRect">
            <a:avLst>
              <a:gd name="adj" fmla="val 10355"/>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mj-lt"/>
              <a:buAutoNum type="arabicPeriod"/>
            </a:pPr>
            <a:endParaRPr lang="ru-RU"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457200" indent="-457200">
              <a:buFont typeface="+mj-lt"/>
              <a:buAutoNum type="arabicPeriod"/>
            </a:pPr>
            <a:r>
              <a:rPr lang="ru-RU" b="1" dirty="0" smtClean="0">
                <a:solidFill>
                  <a:srgbClr val="002060"/>
                </a:solidFill>
                <a:latin typeface="Arial" panose="020B0604020202020204" pitchFamily="34" charset="0"/>
                <a:ea typeface="Calibri" panose="020F0502020204030204" pitchFamily="34" charset="0"/>
                <a:cs typeface="Arial" panose="020B0604020202020204" pitchFamily="34" charset="0"/>
              </a:rPr>
              <a:t>Выявление </a:t>
            </a:r>
            <a:r>
              <a:rPr lang="ru-RU" b="1" dirty="0">
                <a:solidFill>
                  <a:srgbClr val="002060"/>
                </a:solidFill>
                <a:latin typeface="Arial" panose="020B0604020202020204" pitchFamily="34" charset="0"/>
                <a:ea typeface="Calibri" panose="020F0502020204030204" pitchFamily="34" charset="0"/>
                <a:cs typeface="Arial" panose="020B0604020202020204" pitchFamily="34" charset="0"/>
              </a:rPr>
              <a:t>опасных факторов</a:t>
            </a:r>
            <a:r>
              <a:rPr lang="ru-RU" dirty="0">
                <a:solidFill>
                  <a:srgbClr val="002060"/>
                </a:solidFill>
                <a:latin typeface="Arial" panose="020B0604020202020204" pitchFamily="34" charset="0"/>
                <a:ea typeface="Calibri" panose="020F0502020204030204" pitchFamily="34" charset="0"/>
                <a:cs typeface="Arial" panose="020B0604020202020204" pitchFamily="34" charset="0"/>
              </a:rPr>
              <a:t>, которые еще не проявились, но могут стать причиной нарушений безопасности</a:t>
            </a:r>
          </a:p>
          <a:p>
            <a:pPr marL="457200" indent="-457200">
              <a:buFont typeface="+mj-lt"/>
              <a:buAutoNum type="arabicPeriod"/>
            </a:pPr>
            <a:endParaRPr lang="ru-RU"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457200" indent="-457200">
              <a:buFont typeface="+mj-lt"/>
              <a:buAutoNum type="arabicPeriod"/>
            </a:pPr>
            <a:endParaRPr lang="ru-RU"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457200" indent="-457200">
              <a:buFont typeface="+mj-lt"/>
              <a:buAutoNum type="arabicPeriod"/>
            </a:pPr>
            <a:r>
              <a:rPr lang="ru-RU" b="1" dirty="0" smtClean="0">
                <a:solidFill>
                  <a:srgbClr val="002060"/>
                </a:solidFill>
                <a:latin typeface="Arial" panose="020B0604020202020204" pitchFamily="34" charset="0"/>
                <a:ea typeface="Calibri" panose="020F0502020204030204" pitchFamily="34" charset="0"/>
                <a:cs typeface="Arial" panose="020B0604020202020204" pitchFamily="34" charset="0"/>
              </a:rPr>
              <a:t>Активно-созидательная </a:t>
            </a:r>
            <a:r>
              <a:rPr lang="ru-RU" b="1" dirty="0">
                <a:solidFill>
                  <a:srgbClr val="002060"/>
                </a:solidFill>
                <a:latin typeface="Arial" panose="020B0604020202020204" pitchFamily="34" charset="0"/>
                <a:ea typeface="Calibri" panose="020F0502020204030204" pitchFamily="34" charset="0"/>
                <a:cs typeface="Arial" panose="020B0604020202020204" pitchFamily="34" charset="0"/>
              </a:rPr>
              <a:t>роль лидера и команды </a:t>
            </a:r>
            <a:r>
              <a:rPr lang="ru-RU" dirty="0">
                <a:solidFill>
                  <a:srgbClr val="002060"/>
                </a:solidFill>
                <a:latin typeface="Arial" panose="020B0604020202020204" pitchFamily="34" charset="0"/>
                <a:ea typeface="Calibri" panose="020F0502020204030204" pitchFamily="34" charset="0"/>
                <a:cs typeface="Arial" panose="020B0604020202020204" pitchFamily="34" charset="0"/>
              </a:rPr>
              <a:t>(</a:t>
            </a:r>
            <a:r>
              <a:rPr lang="ru-RU" dirty="0">
                <a:solidFill>
                  <a:srgbClr val="002060"/>
                </a:solidFill>
                <a:latin typeface="Arial" panose="020B0604020202020204" pitchFamily="34" charset="0"/>
                <a:cs typeface="Arial" panose="020B0604020202020204" pitchFamily="34" charset="0"/>
              </a:rPr>
              <a:t>инициация обсуждения вопросов безопасности, активизация генерации идей в команде, поддержка инициативы</a:t>
            </a:r>
            <a:r>
              <a:rPr lang="ru-RU" dirty="0" smtClean="0">
                <a:solidFill>
                  <a:srgbClr val="002060"/>
                </a:solidFill>
                <a:latin typeface="Arial" panose="020B0604020202020204" pitchFamily="34" charset="0"/>
                <a:cs typeface="Arial" panose="020B0604020202020204" pitchFamily="34" charset="0"/>
              </a:rPr>
              <a:t>)</a:t>
            </a:r>
            <a:endParaRPr lang="ru-RU"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pic>
        <p:nvPicPr>
          <p:cNvPr id="8" name="Рисунок 7">
            <a:extLst>
              <a:ext uri="{FF2B5EF4-FFF2-40B4-BE49-F238E27FC236}">
                <a16:creationId xmlns:a16="http://schemas.microsoft.com/office/drawing/2014/main" xmlns="" id="{F0E01337-608B-CE8E-2395-4FB2ACBA043E}"/>
              </a:ext>
            </a:extLst>
          </p:cNvPr>
          <p:cNvPicPr>
            <a:picLocks noChangeAspect="1"/>
          </p:cNvPicPr>
          <p:nvPr/>
        </p:nvPicPr>
        <p:blipFill>
          <a:blip r:embed="rId3"/>
          <a:stretch>
            <a:fillRect/>
          </a:stretch>
        </p:blipFill>
        <p:spPr>
          <a:xfrm>
            <a:off x="539750" y="1380899"/>
            <a:ext cx="2210707" cy="3401558"/>
          </a:xfrm>
          <a:prstGeom prst="rect">
            <a:avLst/>
          </a:prstGeom>
        </p:spPr>
      </p:pic>
    </p:spTree>
    <p:extLst>
      <p:ext uri="{BB962C8B-B14F-4D97-AF65-F5344CB8AC3E}">
        <p14:creationId xmlns:p14="http://schemas.microsoft.com/office/powerpoint/2010/main" val="8659952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sz="2400" dirty="0">
                <a:latin typeface="Arial" panose="020B0604020202020204" pitchFamily="34" charset="0"/>
                <a:cs typeface="Arial" pitchFamily="34" charset="0"/>
              </a:rPr>
              <a:t>Структура Послания по безопасности:</a:t>
            </a:r>
            <a:br>
              <a:rPr lang="ru-RU" sz="2400" dirty="0">
                <a:latin typeface="Arial" panose="020B0604020202020204" pitchFamily="34" charset="0"/>
                <a:cs typeface="Arial" pitchFamily="34" charset="0"/>
              </a:rPr>
            </a:br>
            <a:endParaRPr lang="ru-RU" dirty="0">
              <a:latin typeface="Arial" panose="020B0604020202020204" pitchFamily="34" charset="0"/>
              <a:cs typeface="Arial" panose="020B0604020202020204" pitchFamily="34" charset="0"/>
            </a:endParaRPr>
          </a:p>
        </p:txBody>
      </p:sp>
      <p:sp>
        <p:nvSpPr>
          <p:cNvPr id="6" name="AutoShape 3">
            <a:extLst>
              <a:ext uri="{FF2B5EF4-FFF2-40B4-BE49-F238E27FC236}">
                <a16:creationId xmlns:a16="http://schemas.microsoft.com/office/drawing/2014/main" xmlns="" id="{F6B48E07-C7F2-4654-99AA-64F4EB32FC73}"/>
              </a:ext>
            </a:extLst>
          </p:cNvPr>
          <p:cNvSpPr>
            <a:spLocks noChangeArrowheads="1"/>
          </p:cNvSpPr>
          <p:nvPr/>
        </p:nvSpPr>
        <p:spPr bwMode="auto">
          <a:xfrm>
            <a:off x="4106179" y="995939"/>
            <a:ext cx="4547507" cy="3407333"/>
          </a:xfrm>
          <a:prstGeom prst="roundRect">
            <a:avLst>
              <a:gd name="adj" fmla="val 0"/>
            </a:avLst>
          </a:prstGeom>
          <a:solidFill>
            <a:schemeClr val="bg1"/>
          </a:solidFill>
          <a:ln>
            <a:noFill/>
          </a:ln>
          <a:effectLst/>
        </p:spPr>
        <p:txBody>
          <a:bodyPr lIns="83077" tIns="0" rIns="0" bIns="0" anchor="ctr"/>
          <a:lstStyle>
            <a:lvl1pPr>
              <a:spcBef>
                <a:spcPct val="40000"/>
              </a:spcBef>
              <a:spcAft>
                <a:spcPct val="20000"/>
              </a:spcAft>
              <a:buBlip>
                <a:blip r:embed="rId3"/>
              </a:buBlip>
              <a:defRPr sz="2600">
                <a:solidFill>
                  <a:schemeClr val="tx1"/>
                </a:solidFill>
                <a:latin typeface="Arial" panose="020B0604020202020204" pitchFamily="34" charset="0"/>
              </a:defRPr>
            </a:lvl1pPr>
            <a:lvl2pPr marL="742950" indent="-285750">
              <a:spcAft>
                <a:spcPct val="20000"/>
              </a:spcAft>
              <a:buBlip>
                <a:blip r:embed="rId4"/>
              </a:buBlip>
              <a:defRPr sz="2400">
                <a:solidFill>
                  <a:schemeClr val="tx1"/>
                </a:solidFill>
                <a:latin typeface="Arial" panose="020B0604020202020204" pitchFamily="34" charset="0"/>
              </a:defRPr>
            </a:lvl2pPr>
            <a:lvl3pPr marL="1143000" indent="-228600">
              <a:spcAft>
                <a:spcPct val="30000"/>
              </a:spcAft>
              <a:buBlip>
                <a:blip r:embed="rId4"/>
              </a:buBlip>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28600" indent="-228600">
              <a:spcBef>
                <a:spcPts val="0"/>
              </a:spcBef>
              <a:spcAft>
                <a:spcPts val="1200"/>
              </a:spcAft>
              <a:buFont typeface="+mj-lt"/>
              <a:buAutoNum type="arabicPeriod"/>
            </a:pPr>
            <a:r>
              <a:rPr lang="ru-RU" sz="1600" b="1" dirty="0">
                <a:solidFill>
                  <a:srgbClr val="002060"/>
                </a:solidFill>
                <a:cs typeface="Arial" panose="020B0604020202020204" pitchFamily="34" charset="0"/>
              </a:rPr>
              <a:t>Захват внимания </a:t>
            </a:r>
            <a:r>
              <a:rPr lang="ru-RU" sz="1600" dirty="0">
                <a:cs typeface="Arial" panose="020B0604020202020204" pitchFamily="34" charset="0"/>
              </a:rPr>
              <a:t>с акцентом на приоритете </a:t>
            </a:r>
            <a:r>
              <a:rPr lang="ru-RU" sz="1600" dirty="0" smtClean="0">
                <a:cs typeface="Arial" panose="020B0604020202020204" pitchFamily="34" charset="0"/>
              </a:rPr>
              <a:t>безопасности</a:t>
            </a:r>
          </a:p>
          <a:p>
            <a:pPr marL="228600" indent="-228600">
              <a:spcAft>
                <a:spcPts val="1200"/>
              </a:spcAft>
              <a:buFont typeface="+mj-lt"/>
              <a:buAutoNum type="arabicPeriod"/>
            </a:pPr>
            <a:r>
              <a:rPr lang="ru-RU" altLang="ru-RU" sz="1600" b="1" dirty="0" smtClean="0">
                <a:solidFill>
                  <a:srgbClr val="002060"/>
                </a:solidFill>
                <a:cs typeface="Arial" panose="020B0604020202020204" pitchFamily="34" charset="0"/>
              </a:rPr>
              <a:t>Определение </a:t>
            </a:r>
            <a:r>
              <a:rPr lang="ru-RU" altLang="ru-RU" sz="1600" b="1" dirty="0">
                <a:solidFill>
                  <a:srgbClr val="002060"/>
                </a:solidFill>
                <a:cs typeface="Arial" panose="020B0604020202020204" pitchFamily="34" charset="0"/>
              </a:rPr>
              <a:t>цели </a:t>
            </a:r>
            <a:r>
              <a:rPr lang="ru-RU" altLang="ru-RU" sz="1600" dirty="0">
                <a:cs typeface="Arial" panose="020B0604020202020204" pitchFamily="34" charset="0"/>
              </a:rPr>
              <a:t>в связи с со стратегическими целями и основными задачами по </a:t>
            </a:r>
            <a:r>
              <a:rPr lang="ru-RU" altLang="ru-RU" sz="1600" dirty="0" smtClean="0">
                <a:cs typeface="Arial" panose="020B0604020202020204" pitchFamily="34" charset="0"/>
              </a:rPr>
              <a:t>безопасности</a:t>
            </a:r>
          </a:p>
          <a:p>
            <a:pPr marL="228600" indent="-228600">
              <a:spcBef>
                <a:spcPts val="0"/>
              </a:spcBef>
              <a:spcAft>
                <a:spcPts val="1200"/>
              </a:spcAft>
              <a:buFont typeface="+mj-lt"/>
              <a:buAutoNum type="arabicPeriod"/>
            </a:pPr>
            <a:r>
              <a:rPr lang="ru-RU" sz="1600" b="1" dirty="0" smtClean="0">
                <a:solidFill>
                  <a:srgbClr val="002060"/>
                </a:solidFill>
                <a:cs typeface="Arial" panose="020B0604020202020204" pitchFamily="34" charset="0"/>
              </a:rPr>
              <a:t>Акцент </a:t>
            </a:r>
            <a:r>
              <a:rPr lang="ru-RU" sz="1600" b="1" dirty="0">
                <a:solidFill>
                  <a:srgbClr val="002060"/>
                </a:solidFill>
                <a:cs typeface="Arial" panose="020B0604020202020204" pitchFamily="34" charset="0"/>
              </a:rPr>
              <a:t>на важность каждого </a:t>
            </a:r>
            <a:r>
              <a:rPr lang="ru-RU" sz="1600" dirty="0">
                <a:cs typeface="Arial" panose="020B0604020202020204" pitchFamily="34" charset="0"/>
              </a:rPr>
              <a:t>работника  для обеспечения безопасной работы </a:t>
            </a:r>
          </a:p>
          <a:p>
            <a:pPr marL="228600" indent="-228600">
              <a:spcAft>
                <a:spcPts val="1200"/>
              </a:spcAft>
              <a:buFont typeface="+mj-lt"/>
              <a:buAutoNum type="arabicPeriod"/>
            </a:pPr>
            <a:r>
              <a:rPr lang="ru-RU" sz="1600" b="1" dirty="0" smtClean="0">
                <a:solidFill>
                  <a:srgbClr val="002060"/>
                </a:solidFill>
                <a:cs typeface="Arial" panose="020B0604020202020204" pitchFamily="34" charset="0"/>
              </a:rPr>
              <a:t>Пожелание </a:t>
            </a:r>
            <a:r>
              <a:rPr lang="ru-RU" sz="1600" b="1" dirty="0">
                <a:solidFill>
                  <a:srgbClr val="002060"/>
                </a:solidFill>
                <a:cs typeface="Arial" panose="020B0604020202020204" pitchFamily="34" charset="0"/>
              </a:rPr>
              <a:t>в отношении </a:t>
            </a:r>
            <a:r>
              <a:rPr lang="ru-RU" sz="1600" dirty="0">
                <a:ea typeface="Times New Roman" panose="02020603050405020304" pitchFamily="18" charset="0"/>
                <a:cs typeface="Arial" panose="020B0604020202020204" pitchFamily="34" charset="0"/>
              </a:rPr>
              <a:t>поддержания и развития культуры </a:t>
            </a:r>
            <a:r>
              <a:rPr lang="ru-RU" sz="1600" dirty="0" smtClean="0">
                <a:ea typeface="Times New Roman" panose="02020603050405020304" pitchFamily="18" charset="0"/>
                <a:cs typeface="Arial" panose="020B0604020202020204" pitchFamily="34" charset="0"/>
              </a:rPr>
              <a:t>безопасности</a:t>
            </a:r>
            <a:endParaRPr lang="ru-RU" altLang="ru-RU" sz="1600" dirty="0">
              <a:cs typeface="Arial" panose="020B0604020202020204" pitchFamily="34" charset="0"/>
            </a:endParaRPr>
          </a:p>
        </p:txBody>
      </p:sp>
      <p:pic>
        <p:nvPicPr>
          <p:cNvPr id="11" name="Рисунок 10">
            <a:extLst>
              <a:ext uri="{FF2B5EF4-FFF2-40B4-BE49-F238E27FC236}">
                <a16:creationId xmlns:a16="http://schemas.microsoft.com/office/drawing/2014/main" xmlns="" id="{47586991-F4AB-47D7-8191-FB3548396165}"/>
              </a:ext>
            </a:extLst>
          </p:cNvPr>
          <p:cNvPicPr>
            <a:picLocks noChangeAspect="1"/>
          </p:cNvPicPr>
          <p:nvPr/>
        </p:nvPicPr>
        <p:blipFill>
          <a:blip r:embed="rId5"/>
          <a:stretch>
            <a:fillRect/>
          </a:stretch>
        </p:blipFill>
        <p:spPr>
          <a:xfrm>
            <a:off x="539750" y="880452"/>
            <a:ext cx="3338043" cy="4017492"/>
          </a:xfrm>
          <a:prstGeom prst="rect">
            <a:avLst/>
          </a:prstGeom>
        </p:spPr>
      </p:pic>
    </p:spTree>
    <p:extLst>
      <p:ext uri="{BB962C8B-B14F-4D97-AF65-F5344CB8AC3E}">
        <p14:creationId xmlns:p14="http://schemas.microsoft.com/office/powerpoint/2010/main" val="312258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latin typeface="Arial" panose="020B0604020202020204" pitchFamily="34" charset="0"/>
                <a:cs typeface="Arial" panose="020B0604020202020204" pitchFamily="34" charset="0"/>
              </a:rPr>
              <a:t>Стратегия лидера на совещании</a:t>
            </a:r>
          </a:p>
        </p:txBody>
      </p:sp>
      <p:sp>
        <p:nvSpPr>
          <p:cNvPr id="6" name="Текст 8">
            <a:extLst>
              <a:ext uri="{FF2B5EF4-FFF2-40B4-BE49-F238E27FC236}">
                <a16:creationId xmlns:a16="http://schemas.microsoft.com/office/drawing/2014/main" xmlns="" id="{9342BA58-4758-4450-826F-82427392077E}"/>
              </a:ext>
            </a:extLst>
          </p:cNvPr>
          <p:cNvSpPr txBox="1">
            <a:spLocks/>
          </p:cNvSpPr>
          <p:nvPr/>
        </p:nvSpPr>
        <p:spPr>
          <a:xfrm>
            <a:off x="7435596" y="4160520"/>
            <a:ext cx="5093208" cy="2436002"/>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lang="ru-RU" sz="1200" kern="1200" smtClean="0">
                <a:solidFill>
                  <a:srgbClr val="333333"/>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ru-RU" dirty="0">
              <a:latin typeface="Arial" panose="020B0604020202020204" pitchFamily="34" charset="0"/>
              <a:cs typeface="Arial" panose="020B0604020202020204" pitchFamily="34" charset="0"/>
            </a:endParaRPr>
          </a:p>
        </p:txBody>
      </p:sp>
      <p:sp>
        <p:nvSpPr>
          <p:cNvPr id="7" name="Текст 8">
            <a:extLst>
              <a:ext uri="{FF2B5EF4-FFF2-40B4-BE49-F238E27FC236}">
                <a16:creationId xmlns:a16="http://schemas.microsoft.com/office/drawing/2014/main" xmlns="" id="{3E72AA52-902A-4EE0-BE9A-D2A52040843E}"/>
              </a:ext>
            </a:extLst>
          </p:cNvPr>
          <p:cNvSpPr>
            <a:spLocks noGrp="1"/>
          </p:cNvSpPr>
          <p:nvPr>
            <p:ph type="body" idx="4294967295"/>
          </p:nvPr>
        </p:nvSpPr>
        <p:spPr>
          <a:xfrm>
            <a:off x="3450462" y="1296038"/>
            <a:ext cx="5093208" cy="2890790"/>
          </a:xfrm>
          <a:prstGeom prst="rect">
            <a:avLst/>
          </a:prstGeom>
        </p:spPr>
        <p:txBody>
          <a:bodyPr>
            <a:noAutofit/>
          </a:bodyPr>
          <a:lstStyle/>
          <a:p>
            <a:pPr marL="542925" indent="-542925">
              <a:lnSpc>
                <a:spcPct val="150000"/>
              </a:lnSpc>
              <a:buFont typeface="+mj-lt"/>
              <a:buAutoNum type="arabicPeriod"/>
            </a:pPr>
            <a:r>
              <a:rPr lang="ru-RU" sz="1800" dirty="0" smtClean="0">
                <a:solidFill>
                  <a:srgbClr val="002060"/>
                </a:solidFill>
                <a:latin typeface="Arial" panose="020B0604020202020204" pitchFamily="34" charset="0"/>
                <a:cs typeface="Arial" panose="020B0604020202020204" pitchFamily="34" charset="0"/>
              </a:rPr>
              <a:t>Обоснованный </a:t>
            </a:r>
            <a:r>
              <a:rPr lang="ru-RU" sz="1800" dirty="0">
                <a:solidFill>
                  <a:srgbClr val="002060"/>
                </a:solidFill>
                <a:latin typeface="Arial" panose="020B0604020202020204" pitchFamily="34" charset="0"/>
                <a:cs typeface="Arial" panose="020B0604020202020204" pitchFamily="34" charset="0"/>
              </a:rPr>
              <a:t>регламент;</a:t>
            </a:r>
          </a:p>
          <a:p>
            <a:pPr marL="542925" indent="-542925">
              <a:lnSpc>
                <a:spcPct val="150000"/>
              </a:lnSpc>
              <a:buFont typeface="+mj-lt"/>
              <a:buAutoNum type="arabicPeriod"/>
            </a:pPr>
            <a:r>
              <a:rPr lang="ru-RU" sz="1800" dirty="0">
                <a:solidFill>
                  <a:srgbClr val="002060"/>
                </a:solidFill>
                <a:latin typeface="Arial" panose="020B0604020202020204" pitchFamily="34" charset="0"/>
                <a:cs typeface="Arial" panose="020B0604020202020204" pitchFamily="34" charset="0"/>
              </a:rPr>
              <a:t>О</a:t>
            </a:r>
            <a:r>
              <a:rPr lang="ru-RU" sz="1800" dirty="0" smtClean="0">
                <a:solidFill>
                  <a:srgbClr val="002060"/>
                </a:solidFill>
                <a:latin typeface="Arial" panose="020B0604020202020204" pitchFamily="34" charset="0"/>
                <a:cs typeface="Arial" panose="020B0604020202020204" pitchFamily="34" charset="0"/>
              </a:rPr>
              <a:t>рганизованная </a:t>
            </a:r>
            <a:r>
              <a:rPr lang="ru-RU" sz="1800" dirty="0">
                <a:solidFill>
                  <a:srgbClr val="002060"/>
                </a:solidFill>
                <a:latin typeface="Arial" panose="020B0604020202020204" pitchFamily="34" charset="0"/>
                <a:cs typeface="Arial" panose="020B0604020202020204" pitchFamily="34" charset="0"/>
              </a:rPr>
              <a:t>коммуникация;</a:t>
            </a:r>
          </a:p>
          <a:p>
            <a:pPr marL="542925" indent="-542925">
              <a:lnSpc>
                <a:spcPct val="150000"/>
              </a:lnSpc>
              <a:buFont typeface="+mj-lt"/>
              <a:buAutoNum type="arabicPeriod"/>
            </a:pPr>
            <a:r>
              <a:rPr lang="ru-RU" sz="1800" dirty="0">
                <a:solidFill>
                  <a:srgbClr val="002060"/>
                </a:solidFill>
                <a:latin typeface="Arial" panose="020B0604020202020204" pitchFamily="34" charset="0"/>
                <a:cs typeface="Arial" panose="020B0604020202020204" pitchFamily="34" charset="0"/>
              </a:rPr>
              <a:t>Р</a:t>
            </a:r>
            <a:r>
              <a:rPr lang="ru-RU" sz="1800" dirty="0" smtClean="0">
                <a:solidFill>
                  <a:srgbClr val="002060"/>
                </a:solidFill>
                <a:latin typeface="Arial" panose="020B0604020202020204" pitchFamily="34" charset="0"/>
                <a:cs typeface="Arial" panose="020B0604020202020204" pitchFamily="34" charset="0"/>
              </a:rPr>
              <a:t>азделение </a:t>
            </a:r>
            <a:r>
              <a:rPr lang="ru-RU" sz="1800" dirty="0">
                <a:solidFill>
                  <a:srgbClr val="002060"/>
                </a:solidFill>
                <a:latin typeface="Arial" panose="020B0604020202020204" pitchFamily="34" charset="0"/>
                <a:cs typeface="Arial" panose="020B0604020202020204" pitchFamily="34" charset="0"/>
              </a:rPr>
              <a:t>ответственности при</a:t>
            </a:r>
            <a:r>
              <a:rPr sz="1800" dirty="0">
                <a:solidFill>
                  <a:srgbClr val="002060"/>
                </a:solidFill>
                <a:latin typeface="Arial" panose="020B0604020202020204" pitchFamily="34" charset="0"/>
                <a:cs typeface="Arial" panose="020B0604020202020204" pitchFamily="34" charset="0"/>
              </a:rPr>
              <a:t> принятии решения;</a:t>
            </a:r>
          </a:p>
          <a:p>
            <a:pPr marL="542925" indent="-542925">
              <a:lnSpc>
                <a:spcPct val="150000"/>
              </a:lnSpc>
              <a:buFont typeface="+mj-lt"/>
              <a:buAutoNum type="arabicPeriod"/>
            </a:pPr>
            <a:r>
              <a:rPr lang="ru-RU" sz="1800" dirty="0">
                <a:solidFill>
                  <a:srgbClr val="002060"/>
                </a:solidFill>
                <a:latin typeface="Arial" panose="020B0604020202020204" pitchFamily="34" charset="0"/>
                <a:cs typeface="Arial" panose="020B0604020202020204" pitchFamily="34" charset="0"/>
              </a:rPr>
              <a:t>В</a:t>
            </a:r>
            <a:r>
              <a:rPr lang="ru-RU" sz="1800" dirty="0" smtClean="0">
                <a:solidFill>
                  <a:srgbClr val="002060"/>
                </a:solidFill>
                <a:latin typeface="Arial" panose="020B0604020202020204" pitchFamily="34" charset="0"/>
                <a:cs typeface="Arial" panose="020B0604020202020204" pitchFamily="34" charset="0"/>
              </a:rPr>
              <a:t>озможность </a:t>
            </a:r>
            <a:r>
              <a:rPr lang="ru-RU" sz="1800" dirty="0">
                <a:solidFill>
                  <a:srgbClr val="002060"/>
                </a:solidFill>
                <a:latin typeface="Arial" panose="020B0604020202020204" pitchFamily="34" charset="0"/>
                <a:cs typeface="Arial" panose="020B0604020202020204" pitchFamily="34" charset="0"/>
              </a:rPr>
              <a:t>самовыражения каждого участника</a:t>
            </a:r>
            <a:r>
              <a:rPr lang="ru-RU" sz="1800" dirty="0" smtClean="0">
                <a:solidFill>
                  <a:srgbClr val="002060"/>
                </a:solidFill>
                <a:latin typeface="Arial" panose="020B0604020202020204" pitchFamily="34" charset="0"/>
                <a:cs typeface="Arial" panose="020B0604020202020204" pitchFamily="34" charset="0"/>
              </a:rPr>
              <a:t>.</a:t>
            </a:r>
            <a:endParaRPr sz="1800" dirty="0">
              <a:solidFill>
                <a:srgbClr val="002060"/>
              </a:solidFill>
              <a:latin typeface="Arial" panose="020B0604020202020204" pitchFamily="34" charset="0"/>
              <a:cs typeface="Arial" panose="020B0604020202020204" pitchFamily="34" charset="0"/>
            </a:endParaRPr>
          </a:p>
          <a:p>
            <a:pPr marL="542925" indent="-542925">
              <a:buFont typeface="+mj-lt"/>
              <a:buAutoNum type="arabicPeriod"/>
            </a:pPr>
            <a:endParaRPr lang="ru-RU" sz="1800" dirty="0">
              <a:latin typeface="Arial" panose="020B0604020202020204" pitchFamily="34" charset="0"/>
              <a:cs typeface="Arial" panose="020B0604020202020204" pitchFamily="34" charset="0"/>
            </a:endParaRPr>
          </a:p>
        </p:txBody>
      </p:sp>
      <p:pic>
        <p:nvPicPr>
          <p:cNvPr id="11" name="Рисунок 10">
            <a:extLst>
              <a:ext uri="{FF2B5EF4-FFF2-40B4-BE49-F238E27FC236}">
                <a16:creationId xmlns:a16="http://schemas.microsoft.com/office/drawing/2014/main" xmlns="" id="{0D9532DD-9D6D-635C-777E-487854CBBE9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49" y="1064175"/>
            <a:ext cx="2555875" cy="3354517"/>
          </a:xfrm>
          <a:prstGeom prst="rect">
            <a:avLst/>
          </a:prstGeom>
          <a:noFill/>
          <a:ln>
            <a:noFill/>
          </a:ln>
        </p:spPr>
      </p:pic>
    </p:spTree>
    <p:extLst>
      <p:ext uri="{BB962C8B-B14F-4D97-AF65-F5344CB8AC3E}">
        <p14:creationId xmlns:p14="http://schemas.microsoft.com/office/powerpoint/2010/main" val="3005688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Метод номинальных групп</a:t>
            </a:r>
          </a:p>
        </p:txBody>
      </p:sp>
      <p:sp>
        <p:nvSpPr>
          <p:cNvPr id="6" name="Текст 8">
            <a:extLst>
              <a:ext uri="{FF2B5EF4-FFF2-40B4-BE49-F238E27FC236}">
                <a16:creationId xmlns:a16="http://schemas.microsoft.com/office/drawing/2014/main" xmlns="" id="{AABEAB6F-1A9A-491A-9B42-FD2544B74DF5}"/>
              </a:ext>
            </a:extLst>
          </p:cNvPr>
          <p:cNvSpPr txBox="1">
            <a:spLocks/>
          </p:cNvSpPr>
          <p:nvPr/>
        </p:nvSpPr>
        <p:spPr>
          <a:xfrm>
            <a:off x="5149598" y="2061347"/>
            <a:ext cx="5093208" cy="2688337"/>
          </a:xfrm>
          <a:prstGeom prst="rect">
            <a:avLst/>
          </a:prstGeom>
        </p:spPr>
        <p:txBody>
          <a:bodyPr lIns="0" tIns="0" rIns="0" bIns="0"/>
          <a:lstStyle>
            <a:lvl1pPr marL="0" indent="0" algn="l" defTabSz="914400" rtl="0" eaLnBrk="1" latinLnBrk="0" hangingPunct="1">
              <a:lnSpc>
                <a:spcPct val="100000"/>
              </a:lnSpc>
              <a:spcBef>
                <a:spcPts val="0"/>
              </a:spcBef>
              <a:buFont typeface="Arial" panose="020B0604020202020204" pitchFamily="34" charset="0"/>
              <a:buNone/>
              <a:defRPr lang="ru-RU" sz="1200" kern="1200" smtClean="0">
                <a:solidFill>
                  <a:srgbClr val="333333"/>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lnSpc>
                <a:spcPct val="150000"/>
              </a:lnSpc>
              <a:buFont typeface="Wingdings" panose="05000000000000000000" pitchFamily="2" charset="2"/>
              <a:buChar char="Ø"/>
            </a:pPr>
            <a:endParaRPr lang="ru-RU" sz="2000" dirty="0">
              <a:solidFill>
                <a:srgbClr val="002060"/>
              </a:solidFill>
              <a:latin typeface="Arial" panose="020B0604020202020204" pitchFamily="34" charset="0"/>
              <a:cs typeface="Arial" panose="020B0604020202020204" pitchFamily="34" charset="0"/>
            </a:endParaRPr>
          </a:p>
          <a:p>
            <a:pPr marL="342900" indent="-342900">
              <a:lnSpc>
                <a:spcPct val="150000"/>
              </a:lnSpc>
            </a:pPr>
            <a:endParaRPr lang="ru-RU" sz="2000" dirty="0">
              <a:solidFill>
                <a:srgbClr val="002060"/>
              </a:solidFill>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Ø"/>
            </a:pPr>
            <a:endParaRPr lang="ru-RU" sz="2000" dirty="0">
              <a:solidFill>
                <a:srgbClr val="002060"/>
              </a:solidFill>
              <a:latin typeface="Arial" panose="020B0604020202020204" pitchFamily="34" charset="0"/>
              <a:cs typeface="Arial" panose="020B0604020202020204" pitchFamily="34" charset="0"/>
            </a:endParaRPr>
          </a:p>
        </p:txBody>
      </p:sp>
      <p:pic>
        <p:nvPicPr>
          <p:cNvPr id="11" name="Рисунок 10">
            <a:extLst>
              <a:ext uri="{FF2B5EF4-FFF2-40B4-BE49-F238E27FC236}">
                <a16:creationId xmlns:a16="http://schemas.microsoft.com/office/drawing/2014/main" xmlns="" id="{3C815319-22F4-77C5-DF44-23EEA72431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662" y="1611085"/>
            <a:ext cx="3751301" cy="1961618"/>
          </a:xfrm>
          <a:prstGeom prst="rect">
            <a:avLst/>
          </a:prstGeom>
          <a:noFill/>
          <a:ln>
            <a:noFill/>
          </a:ln>
        </p:spPr>
      </p:pic>
      <p:sp>
        <p:nvSpPr>
          <p:cNvPr id="13" name="Текст 8">
            <a:extLst>
              <a:ext uri="{FF2B5EF4-FFF2-40B4-BE49-F238E27FC236}">
                <a16:creationId xmlns:a16="http://schemas.microsoft.com/office/drawing/2014/main" xmlns="" id="{3E72AA52-902A-4EE0-BE9A-D2A52040843E}"/>
              </a:ext>
            </a:extLst>
          </p:cNvPr>
          <p:cNvSpPr>
            <a:spLocks noGrp="1"/>
          </p:cNvSpPr>
          <p:nvPr>
            <p:ph type="body" idx="4294967295"/>
          </p:nvPr>
        </p:nvSpPr>
        <p:spPr>
          <a:xfrm>
            <a:off x="4122057" y="1239679"/>
            <a:ext cx="4666343" cy="2704429"/>
          </a:xfrm>
          <a:prstGeom prst="rect">
            <a:avLst/>
          </a:prstGeom>
        </p:spPr>
        <p:txBody>
          <a:bodyPr>
            <a:normAutofit/>
          </a:bodyPr>
          <a:lstStyle/>
          <a:p>
            <a:pPr marL="542925" indent="-542925">
              <a:lnSpc>
                <a:spcPct val="150000"/>
              </a:lnSpc>
              <a:buFont typeface="+mj-lt"/>
              <a:buAutoNum type="arabicPeriod"/>
            </a:pPr>
            <a:r>
              <a:rPr lang="ru-RU" sz="1800" dirty="0" smtClean="0">
                <a:solidFill>
                  <a:srgbClr val="002060"/>
                </a:solidFill>
                <a:latin typeface="Arial" panose="020B0604020202020204" pitchFamily="34" charset="0"/>
                <a:cs typeface="Arial" panose="020B0604020202020204" pitchFamily="34" charset="0"/>
              </a:rPr>
              <a:t>Постановка задачи;</a:t>
            </a:r>
            <a:endParaRPr lang="ru-RU" sz="1800" dirty="0">
              <a:solidFill>
                <a:srgbClr val="002060"/>
              </a:solidFill>
              <a:latin typeface="Arial" panose="020B0604020202020204" pitchFamily="34" charset="0"/>
              <a:cs typeface="Arial" panose="020B0604020202020204" pitchFamily="34" charset="0"/>
            </a:endParaRPr>
          </a:p>
          <a:p>
            <a:pPr marL="542925" indent="-542925">
              <a:lnSpc>
                <a:spcPct val="150000"/>
              </a:lnSpc>
              <a:buFont typeface="+mj-lt"/>
              <a:buAutoNum type="arabicPeriod"/>
            </a:pPr>
            <a:r>
              <a:rPr lang="ru-RU" sz="1800" dirty="0" smtClean="0">
                <a:solidFill>
                  <a:srgbClr val="002060"/>
                </a:solidFill>
                <a:latin typeface="Arial" panose="020B0604020202020204" pitchFamily="34" charset="0"/>
                <a:cs typeface="Arial" panose="020B0604020202020204" pitchFamily="34" charset="0"/>
              </a:rPr>
              <a:t>Персональное генерирование идей;</a:t>
            </a:r>
            <a:endParaRPr lang="ru-RU" sz="1800" dirty="0">
              <a:solidFill>
                <a:srgbClr val="002060"/>
              </a:solidFill>
              <a:latin typeface="Arial" panose="020B0604020202020204" pitchFamily="34" charset="0"/>
              <a:cs typeface="Arial" panose="020B0604020202020204" pitchFamily="34" charset="0"/>
            </a:endParaRPr>
          </a:p>
          <a:p>
            <a:pPr marL="542925" indent="-542925">
              <a:lnSpc>
                <a:spcPct val="150000"/>
              </a:lnSpc>
              <a:buFont typeface="+mj-lt"/>
              <a:buAutoNum type="arabicPeriod"/>
            </a:pPr>
            <a:r>
              <a:rPr lang="ru-RU" sz="1800" dirty="0" smtClean="0">
                <a:solidFill>
                  <a:srgbClr val="002060"/>
                </a:solidFill>
                <a:latin typeface="Arial" panose="020B0604020202020204" pitchFamily="34" charset="0"/>
                <a:cs typeface="Arial" panose="020B0604020202020204" pitchFamily="34" charset="0"/>
              </a:rPr>
              <a:t>Перечисление и фиксация идей</a:t>
            </a:r>
            <a:r>
              <a:rPr sz="1800" dirty="0" smtClean="0">
                <a:solidFill>
                  <a:srgbClr val="002060"/>
                </a:solidFill>
                <a:latin typeface="Arial" panose="020B0604020202020204" pitchFamily="34" charset="0"/>
                <a:cs typeface="Arial" panose="020B0604020202020204" pitchFamily="34" charset="0"/>
              </a:rPr>
              <a:t>;</a:t>
            </a:r>
            <a:endParaRPr sz="1800" dirty="0">
              <a:solidFill>
                <a:srgbClr val="002060"/>
              </a:solidFill>
              <a:latin typeface="Arial" panose="020B0604020202020204" pitchFamily="34" charset="0"/>
              <a:cs typeface="Arial" panose="020B0604020202020204" pitchFamily="34" charset="0"/>
            </a:endParaRPr>
          </a:p>
          <a:p>
            <a:pPr marL="542925" indent="-542925">
              <a:lnSpc>
                <a:spcPct val="150000"/>
              </a:lnSpc>
              <a:buFont typeface="+mj-lt"/>
              <a:buAutoNum type="arabicPeriod"/>
            </a:pPr>
            <a:r>
              <a:rPr lang="ru-RU" sz="1800" dirty="0" smtClean="0">
                <a:solidFill>
                  <a:srgbClr val="002060"/>
                </a:solidFill>
                <a:latin typeface="Arial" panose="020B0604020202020204" pitchFamily="34" charset="0"/>
                <a:cs typeface="Arial" panose="020B0604020202020204" pitchFamily="34" charset="0"/>
              </a:rPr>
              <a:t>Ранжирование идей и выбор приоритетной.</a:t>
            </a:r>
            <a:endParaRPr sz="1800" dirty="0">
              <a:solidFill>
                <a:srgbClr val="002060"/>
              </a:solidFill>
              <a:latin typeface="Arial" panose="020B0604020202020204" pitchFamily="34" charset="0"/>
              <a:cs typeface="Arial" panose="020B0604020202020204" pitchFamily="34" charset="0"/>
            </a:endParaRPr>
          </a:p>
          <a:p>
            <a:pPr marL="542925" indent="-542925">
              <a:buFont typeface="+mj-lt"/>
              <a:buAutoNum type="arabicPeriod"/>
            </a:pPr>
            <a:endParaRPr lang="ru-RU"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4098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t>Преодоление  искажений при передаче информации:</a:t>
            </a:r>
            <a:br>
              <a:rPr lang="ru-RU" dirty="0"/>
            </a:br>
            <a:endParaRPr lang="ru-RU" dirty="0"/>
          </a:p>
        </p:txBody>
      </p:sp>
      <p:sp>
        <p:nvSpPr>
          <p:cNvPr id="12" name="TextBox 11">
            <a:extLst>
              <a:ext uri="{FF2B5EF4-FFF2-40B4-BE49-F238E27FC236}">
                <a16:creationId xmlns:a16="http://schemas.microsoft.com/office/drawing/2014/main" xmlns="" id="{E5C96781-68C8-C427-926E-A1035210C35D}"/>
              </a:ext>
            </a:extLst>
          </p:cNvPr>
          <p:cNvSpPr txBox="1"/>
          <p:nvPr/>
        </p:nvSpPr>
        <p:spPr>
          <a:xfrm>
            <a:off x="539750" y="1430476"/>
            <a:ext cx="4338171" cy="3170099"/>
          </a:xfrm>
          <a:prstGeom prst="rect">
            <a:avLst/>
          </a:prstGeom>
          <a:noFill/>
        </p:spPr>
        <p:txBody>
          <a:bodyPr wrap="square">
            <a:spAutoFit/>
          </a:bodyPr>
          <a:lstStyle/>
          <a:p>
            <a:pPr marL="457200" indent="-457200">
              <a:spcAft>
                <a:spcPts val="600"/>
              </a:spcAft>
              <a:buFont typeface="+mj-lt"/>
              <a:buAutoNum type="arabicPeriod"/>
              <a:defRPr/>
            </a:pPr>
            <a:r>
              <a:rPr lang="ru-RU" b="1" dirty="0">
                <a:solidFill>
                  <a:srgbClr val="002060"/>
                </a:solidFill>
                <a:latin typeface="Arial" panose="020B0604020202020204" pitchFamily="34" charset="0"/>
                <a:cs typeface="Arial" panose="020B0604020202020204" pitchFamily="34" charset="0"/>
              </a:rPr>
              <a:t>Структурированность информации </a:t>
            </a:r>
          </a:p>
          <a:p>
            <a:pPr marL="457200" indent="-457200">
              <a:spcAft>
                <a:spcPts val="600"/>
              </a:spcAft>
              <a:buFont typeface="+mj-lt"/>
              <a:buAutoNum type="arabicPeriod"/>
              <a:defRPr/>
            </a:pPr>
            <a:r>
              <a:rPr lang="ru-RU" b="1" dirty="0">
                <a:solidFill>
                  <a:srgbClr val="002060"/>
                </a:solidFill>
                <a:latin typeface="Arial" panose="020B0604020202020204" pitchFamily="34" charset="0"/>
                <a:cs typeface="Arial" panose="020B0604020202020204" pitchFamily="34" charset="0"/>
              </a:rPr>
              <a:t>Понятность терминологии, </a:t>
            </a:r>
            <a:r>
              <a:rPr lang="ru-RU" b="1" dirty="0" smtClean="0">
                <a:solidFill>
                  <a:srgbClr val="002060"/>
                </a:solidFill>
                <a:latin typeface="Arial" panose="020B0604020202020204" pitchFamily="34" charset="0"/>
                <a:cs typeface="Arial" panose="020B0604020202020204" pitchFamily="34" charset="0"/>
              </a:rPr>
              <a:t>актуальные </a:t>
            </a:r>
            <a:r>
              <a:rPr lang="ru-RU" b="1" dirty="0">
                <a:solidFill>
                  <a:srgbClr val="002060"/>
                </a:solidFill>
                <a:latin typeface="Arial" panose="020B0604020202020204" pitchFamily="34" charset="0"/>
                <a:cs typeface="Arial" panose="020B0604020202020204" pitchFamily="34" charset="0"/>
              </a:rPr>
              <a:t>примеры из </a:t>
            </a:r>
            <a:r>
              <a:rPr lang="ru-RU" b="1" dirty="0" smtClean="0">
                <a:solidFill>
                  <a:srgbClr val="002060"/>
                </a:solidFill>
                <a:latin typeface="Arial" panose="020B0604020202020204" pitchFamily="34" charset="0"/>
                <a:cs typeface="Arial" panose="020B0604020202020204" pitchFamily="34" charset="0"/>
              </a:rPr>
              <a:t>практики</a:t>
            </a:r>
            <a:endParaRPr lang="ru-RU" b="1" dirty="0">
              <a:solidFill>
                <a:srgbClr val="002060"/>
              </a:solidFill>
              <a:latin typeface="Arial" panose="020B0604020202020204" pitchFamily="34" charset="0"/>
              <a:cs typeface="Arial" panose="020B0604020202020204" pitchFamily="34" charset="0"/>
            </a:endParaRPr>
          </a:p>
          <a:p>
            <a:pPr marL="457200" indent="-457200">
              <a:spcAft>
                <a:spcPts val="600"/>
              </a:spcAft>
              <a:buFont typeface="+mj-lt"/>
              <a:buAutoNum type="arabicPeriod"/>
              <a:defRPr/>
            </a:pPr>
            <a:r>
              <a:rPr lang="ru-RU" b="1" dirty="0" smtClean="0">
                <a:solidFill>
                  <a:srgbClr val="002060"/>
                </a:solidFill>
                <a:latin typeface="Arial" panose="020B0604020202020204" pitchFamily="34" charset="0"/>
                <a:cs typeface="Arial" panose="020B0604020202020204" pitchFamily="34" charset="0"/>
              </a:rPr>
              <a:t>Лаконичность</a:t>
            </a:r>
            <a:r>
              <a:rPr lang="ru-RU" b="1" dirty="0">
                <a:solidFill>
                  <a:srgbClr val="002060"/>
                </a:solidFill>
                <a:latin typeface="Arial" panose="020B0604020202020204" pitchFamily="34" charset="0"/>
                <a:cs typeface="Arial" panose="020B0604020202020204" pitchFamily="34" charset="0"/>
              </a:rPr>
              <a:t>, средняя скорость изложения, паузы и </a:t>
            </a:r>
            <a:r>
              <a:rPr lang="ru-RU" b="1" dirty="0" smtClean="0">
                <a:solidFill>
                  <a:srgbClr val="002060"/>
                </a:solidFill>
                <a:latin typeface="Arial" panose="020B0604020202020204" pitchFamily="34" charset="0"/>
                <a:cs typeface="Arial" panose="020B0604020202020204" pitchFamily="34" charset="0"/>
              </a:rPr>
              <a:t>интонации</a:t>
            </a:r>
            <a:endParaRPr lang="ru-RU" dirty="0">
              <a:solidFill>
                <a:srgbClr val="414042"/>
              </a:solidFill>
              <a:latin typeface="Arial" panose="020B0604020202020204" pitchFamily="34" charset="0"/>
              <a:cs typeface="Arial" panose="020B0604020202020204" pitchFamily="34" charset="0"/>
            </a:endParaRPr>
          </a:p>
          <a:p>
            <a:pPr marL="457200" indent="-457200">
              <a:spcAft>
                <a:spcPts val="600"/>
              </a:spcAft>
              <a:buFont typeface="+mj-lt"/>
              <a:buAutoNum type="arabicPeriod"/>
              <a:defRPr/>
            </a:pPr>
            <a:r>
              <a:rPr lang="ru-RU" b="1" dirty="0" smtClean="0">
                <a:solidFill>
                  <a:srgbClr val="002060"/>
                </a:solidFill>
                <a:latin typeface="Arial" panose="020B0604020202020204" pitchFamily="34" charset="0"/>
                <a:cs typeface="Arial" panose="020B0604020202020204" pitchFamily="34" charset="0"/>
              </a:rPr>
              <a:t>Обратная </a:t>
            </a:r>
            <a:r>
              <a:rPr lang="ru-RU" b="1" dirty="0">
                <a:solidFill>
                  <a:srgbClr val="002060"/>
                </a:solidFill>
                <a:latin typeface="Arial" panose="020B0604020202020204" pitchFamily="34" charset="0"/>
                <a:cs typeface="Arial" panose="020B0604020202020204" pitchFamily="34" charset="0"/>
              </a:rPr>
              <a:t>связь </a:t>
            </a:r>
          </a:p>
          <a:p>
            <a:pPr marL="457200" indent="-457200">
              <a:spcAft>
                <a:spcPts val="600"/>
              </a:spcAft>
              <a:buFont typeface="+mj-lt"/>
              <a:buAutoNum type="arabicPeriod"/>
              <a:defRPr/>
            </a:pPr>
            <a:endParaRPr lang="ru-RU" dirty="0">
              <a:solidFill>
                <a:srgbClr val="C00000"/>
              </a:solidFill>
              <a:latin typeface="Arial" panose="020B0604020202020204" pitchFamily="34" charset="0"/>
              <a:cs typeface="Arial" panose="020B0604020202020204" pitchFamily="34" charset="0"/>
            </a:endParaRPr>
          </a:p>
        </p:txBody>
      </p:sp>
      <p:pic>
        <p:nvPicPr>
          <p:cNvPr id="15" name="Рисунок 14">
            <a:extLst>
              <a:ext uri="{FF2B5EF4-FFF2-40B4-BE49-F238E27FC236}">
                <a16:creationId xmlns:a16="http://schemas.microsoft.com/office/drawing/2014/main" xmlns="" id="{5371CA48-2507-9B4E-A4DB-F2B37B7B6393}"/>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4877921" y="953428"/>
            <a:ext cx="3954929" cy="3742398"/>
          </a:xfrm>
          <a:prstGeom prst="rect">
            <a:avLst/>
          </a:prstGeom>
        </p:spPr>
      </p:pic>
    </p:spTree>
    <p:extLst>
      <p:ext uri="{BB962C8B-B14F-4D97-AF65-F5344CB8AC3E}">
        <p14:creationId xmlns:p14="http://schemas.microsoft.com/office/powerpoint/2010/main" val="196158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t>Действия лидера при небезопасном поведении работника</a:t>
            </a:r>
            <a:br>
              <a:rPr lang="ru-RU" dirty="0"/>
            </a:br>
            <a:endParaRPr lang="ru-RU" dirty="0"/>
          </a:p>
        </p:txBody>
      </p:sp>
      <p:sp>
        <p:nvSpPr>
          <p:cNvPr id="8" name="Объект 1"/>
          <p:cNvSpPr txBox="1">
            <a:spLocks/>
          </p:cNvSpPr>
          <p:nvPr/>
        </p:nvSpPr>
        <p:spPr>
          <a:xfrm>
            <a:off x="539750" y="1357997"/>
            <a:ext cx="4261597" cy="3337829"/>
          </a:xfrm>
          <a:prstGeom prst="rect">
            <a:avLst/>
          </a:prstGeom>
        </p:spPr>
        <p:txBody>
          <a:bodyPr lIns="0" tIns="0" rIns="0" bIns="0"/>
          <a:lstStyle/>
          <a:p>
            <a:pPr marL="457200" indent="-457200">
              <a:buAutoNum type="arabicPeriod"/>
              <a:tabLst>
                <a:tab pos="630243" algn="l"/>
              </a:tabLst>
            </a:pPr>
            <a:r>
              <a:rPr lang="ru-RU" sz="1600" b="1" dirty="0" smtClean="0">
                <a:latin typeface="Arial" panose="020B0604020202020204" pitchFamily="34" charset="0"/>
                <a:cs typeface="Arial" panose="020B0604020202020204" pitchFamily="34" charset="0"/>
              </a:rPr>
              <a:t>Обсудить </a:t>
            </a:r>
            <a:r>
              <a:rPr lang="ru-RU" sz="1600" b="1" dirty="0">
                <a:latin typeface="Arial" panose="020B0604020202020204" pitchFamily="34" charset="0"/>
                <a:cs typeface="Arial" panose="020B0604020202020204" pitchFamily="34" charset="0"/>
              </a:rPr>
              <a:t>опасное </a:t>
            </a:r>
            <a:r>
              <a:rPr lang="ru-RU" sz="1600" b="1" dirty="0" smtClean="0">
                <a:latin typeface="Arial" panose="020B0604020202020204" pitchFamily="34" charset="0"/>
                <a:cs typeface="Arial" panose="020B0604020202020204" pitchFamily="34" charset="0"/>
              </a:rPr>
              <a:t>действие</a:t>
            </a:r>
            <a:r>
              <a:rPr lang="ru-RU" sz="1600" b="1" dirty="0">
                <a:latin typeface="Arial" panose="020B0604020202020204" pitchFamily="34" charset="0"/>
                <a:cs typeface="Arial" panose="020B0604020202020204" pitchFamily="34" charset="0"/>
              </a:rPr>
              <a:t> </a:t>
            </a:r>
            <a:r>
              <a:rPr lang="ru-RU" sz="1600" dirty="0" smtClean="0">
                <a:solidFill>
                  <a:srgbClr val="002060"/>
                </a:solidFill>
                <a:latin typeface="Arial" panose="020B0604020202020204" pitchFamily="34" charset="0"/>
                <a:cs typeface="Arial" panose="020B0604020202020204" pitchFamily="34" charset="0"/>
              </a:rPr>
              <a:t>(последствия</a:t>
            </a:r>
            <a:r>
              <a:rPr lang="ru-RU" sz="1600" dirty="0">
                <a:solidFill>
                  <a:srgbClr val="002060"/>
                </a:solidFill>
                <a:latin typeface="Arial" panose="020B0604020202020204" pitchFamily="34" charset="0"/>
                <a:cs typeface="Arial" panose="020B0604020202020204" pitchFamily="34" charset="0"/>
              </a:rPr>
              <a:t>, причины, способы исправления,</a:t>
            </a:r>
            <a:r>
              <a:rPr lang="en-US" sz="1600" dirty="0">
                <a:solidFill>
                  <a:srgbClr val="002060"/>
                </a:solidFill>
                <a:latin typeface="Arial" panose="020B0604020202020204" pitchFamily="34" charset="0"/>
                <a:cs typeface="Arial" panose="020B0604020202020204" pitchFamily="34" charset="0"/>
              </a:rPr>
              <a:t> </a:t>
            </a:r>
            <a:r>
              <a:rPr lang="ru-RU" sz="1600" dirty="0">
                <a:solidFill>
                  <a:srgbClr val="002060"/>
                </a:solidFill>
                <a:latin typeface="Arial" panose="020B0604020202020204" pitchFamily="34" charset="0"/>
                <a:cs typeface="Arial" panose="020B0604020202020204" pitchFamily="34" charset="0"/>
              </a:rPr>
              <a:t>влияние на окружающих).</a:t>
            </a:r>
          </a:p>
          <a:p>
            <a:pPr marL="342900" indent="-342900">
              <a:buFont typeface="+mj-lt"/>
              <a:buAutoNum type="arabicPeriod"/>
              <a:tabLst>
                <a:tab pos="630243" algn="l"/>
              </a:tabLst>
            </a:pPr>
            <a:endParaRPr lang="ru-RU" sz="1600" dirty="0">
              <a:latin typeface="Arial" panose="020B0604020202020204" pitchFamily="34" charset="0"/>
              <a:cs typeface="Arial" panose="020B0604020202020204" pitchFamily="34" charset="0"/>
            </a:endParaRPr>
          </a:p>
          <a:p>
            <a:pPr marL="342900" indent="-342900">
              <a:buFont typeface="+mj-lt"/>
              <a:buAutoNum type="arabicPeriod"/>
              <a:tabLst>
                <a:tab pos="630243" algn="l"/>
              </a:tabLst>
            </a:pPr>
            <a:r>
              <a:rPr lang="ru-RU" sz="1600" b="1" dirty="0" smtClean="0">
                <a:latin typeface="Arial" panose="020B0604020202020204" pitchFamily="34" charset="0"/>
                <a:cs typeface="Arial" panose="020B0604020202020204" pitchFamily="34" charset="0"/>
              </a:rPr>
              <a:t>Заключить </a:t>
            </a:r>
            <a:r>
              <a:rPr lang="ru-RU" sz="1600" b="1" dirty="0">
                <a:latin typeface="Arial" panose="020B0604020202020204" pitchFamily="34" charset="0"/>
                <a:cs typeface="Arial" panose="020B0604020202020204" pitchFamily="34" charset="0"/>
              </a:rPr>
              <a:t>психологический </a:t>
            </a:r>
            <a:r>
              <a:rPr lang="ru-RU" sz="1600" b="1" dirty="0" smtClean="0">
                <a:latin typeface="Arial" panose="020B0604020202020204" pitchFamily="34" charset="0"/>
                <a:cs typeface="Arial" panose="020B0604020202020204" pitchFamily="34" charset="0"/>
              </a:rPr>
              <a:t>контракт </a:t>
            </a:r>
            <a:r>
              <a:rPr lang="ru-RU" sz="1600" dirty="0" smtClean="0">
                <a:solidFill>
                  <a:srgbClr val="002060"/>
                </a:solidFill>
                <a:latin typeface="Arial" panose="020B0604020202020204" pitchFamily="34" charset="0"/>
                <a:cs typeface="Arial" panose="020B0604020202020204" pitchFamily="34" charset="0"/>
              </a:rPr>
              <a:t>(получить </a:t>
            </a:r>
            <a:r>
              <a:rPr lang="ru-RU" sz="1600" dirty="0">
                <a:solidFill>
                  <a:srgbClr val="002060"/>
                </a:solidFill>
                <a:latin typeface="Arial" panose="020B0604020202020204" pitchFamily="34" charset="0"/>
                <a:cs typeface="Arial" panose="020B0604020202020204" pitchFamily="34" charset="0"/>
              </a:rPr>
              <a:t>согласие безопасно работать в будущем и помогать окружению)</a:t>
            </a:r>
          </a:p>
          <a:p>
            <a:pPr marL="342900" indent="-342900">
              <a:buFont typeface="+mj-lt"/>
              <a:buAutoNum type="arabicPeriod"/>
              <a:tabLst>
                <a:tab pos="630243" algn="l"/>
              </a:tabLst>
            </a:pPr>
            <a:endParaRPr lang="ru-RU" sz="1600" dirty="0">
              <a:latin typeface="Arial" panose="020B0604020202020204" pitchFamily="34" charset="0"/>
              <a:cs typeface="Arial" panose="020B0604020202020204" pitchFamily="34" charset="0"/>
            </a:endParaRPr>
          </a:p>
          <a:p>
            <a:pPr marL="342900" indent="-342900">
              <a:buFont typeface="+mj-lt"/>
              <a:buAutoNum type="arabicPeriod"/>
              <a:tabLst>
                <a:tab pos="630243" algn="l"/>
              </a:tabLst>
            </a:pPr>
            <a:r>
              <a:rPr lang="ru-RU" sz="1600" b="1" dirty="0" smtClean="0">
                <a:latin typeface="Arial" panose="020B0604020202020204" pitchFamily="34" charset="0"/>
                <a:cs typeface="Arial" panose="020B0604020202020204" pitchFamily="34" charset="0"/>
              </a:rPr>
              <a:t>Обсудить </a:t>
            </a:r>
            <a:r>
              <a:rPr lang="ru-RU" sz="1600" b="1" dirty="0">
                <a:latin typeface="Arial" panose="020B0604020202020204" pitchFamily="34" charset="0"/>
                <a:cs typeface="Arial" panose="020B0604020202020204" pitchFamily="34" charset="0"/>
              </a:rPr>
              <a:t>другие вопросы безопасности </a:t>
            </a:r>
            <a:r>
              <a:rPr lang="ru-RU" sz="1600" dirty="0" smtClean="0">
                <a:solidFill>
                  <a:srgbClr val="002060"/>
                </a:solidFill>
                <a:latin typeface="Arial" panose="020B0604020202020204" pitchFamily="34" charset="0"/>
                <a:cs typeface="Arial" panose="020B0604020202020204" pitchFamily="34" charset="0"/>
              </a:rPr>
              <a:t>(</a:t>
            </a:r>
            <a:r>
              <a:rPr lang="ru-RU" sz="1600" dirty="0">
                <a:solidFill>
                  <a:srgbClr val="002060"/>
                </a:solidFill>
                <a:latin typeface="Arial" panose="020B0604020202020204" pitchFamily="34" charset="0"/>
                <a:cs typeface="Arial" panose="020B0604020202020204" pitchFamily="34" charset="0"/>
              </a:rPr>
              <a:t>потенциальные опасности и способы их преодоления, предложения). </a:t>
            </a:r>
            <a:endParaRPr lang="ru-RU" sz="1600" dirty="0">
              <a:solidFill>
                <a:srgbClr val="333333"/>
              </a:solidFill>
              <a:latin typeface="Arial" charset="0"/>
              <a:ea typeface="Arial" charset="0"/>
              <a:cs typeface="Arial" charset="0"/>
            </a:endParaRPr>
          </a:p>
          <a:p>
            <a:pPr marL="457203" indent="-457203" defTabSz="914407">
              <a:lnSpc>
                <a:spcPct val="150000"/>
              </a:lnSpc>
              <a:buFont typeface="+mj-lt"/>
              <a:buAutoNum type="arabicPeriod"/>
              <a:defRPr/>
            </a:pPr>
            <a:endParaRPr lang="ru-RU" sz="1600" dirty="0">
              <a:solidFill>
                <a:srgbClr val="333333"/>
              </a:solidFill>
              <a:latin typeface="Arial" charset="0"/>
              <a:ea typeface="Arial" charset="0"/>
              <a:cs typeface="Arial" charset="0"/>
            </a:endParaRPr>
          </a:p>
          <a:p>
            <a:pPr marL="342900" indent="-342900" defTabSz="914407">
              <a:buFont typeface="+mj-lt"/>
              <a:buAutoNum type="arabicPeriod"/>
              <a:defRPr/>
            </a:pPr>
            <a:endParaRPr lang="ru-RU" sz="1600" dirty="0">
              <a:solidFill>
                <a:srgbClr val="333333"/>
              </a:solidFill>
              <a:latin typeface="Arial" charset="0"/>
              <a:ea typeface="Arial" charset="0"/>
              <a:cs typeface="Arial" charset="0"/>
            </a:endParaRPr>
          </a:p>
        </p:txBody>
      </p:sp>
      <p:pic>
        <p:nvPicPr>
          <p:cNvPr id="10" name="Рисунок 9">
            <a:extLst>
              <a:ext uri="{FF2B5EF4-FFF2-40B4-BE49-F238E27FC236}">
                <a16:creationId xmlns:a16="http://schemas.microsoft.com/office/drawing/2014/main" xmlns="" id="{5371CA48-2507-9B4E-A4DB-F2B37B7B6393}"/>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4877921" y="953428"/>
            <a:ext cx="3954929" cy="3742398"/>
          </a:xfrm>
          <a:prstGeom prst="rect">
            <a:avLst/>
          </a:prstGeom>
        </p:spPr>
      </p:pic>
    </p:spTree>
    <p:extLst>
      <p:ext uri="{BB962C8B-B14F-4D97-AF65-F5344CB8AC3E}">
        <p14:creationId xmlns:p14="http://schemas.microsoft.com/office/powerpoint/2010/main" val="27299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t>Действия лидера при безопасном поведении работника</a:t>
            </a:r>
            <a:br>
              <a:rPr lang="ru-RU" dirty="0"/>
            </a:br>
            <a:r>
              <a:rPr lang="ru-RU" dirty="0"/>
              <a:t/>
            </a:r>
            <a:br>
              <a:rPr lang="ru-RU" dirty="0"/>
            </a:br>
            <a:endParaRPr lang="ru-RU" dirty="0"/>
          </a:p>
        </p:txBody>
      </p:sp>
      <p:sp>
        <p:nvSpPr>
          <p:cNvPr id="8" name="Объект 1"/>
          <p:cNvSpPr txBox="1">
            <a:spLocks/>
          </p:cNvSpPr>
          <p:nvPr/>
        </p:nvSpPr>
        <p:spPr>
          <a:xfrm>
            <a:off x="4274457" y="1158220"/>
            <a:ext cx="4336759" cy="3245052"/>
          </a:xfrm>
          <a:prstGeom prst="rect">
            <a:avLst/>
          </a:prstGeom>
        </p:spPr>
        <p:txBody>
          <a:bodyPr lIns="0" tIns="0" rIns="0" bIns="0"/>
          <a:lstStyle/>
          <a:p>
            <a:pPr defTabSz="914407">
              <a:defRPr/>
            </a:pPr>
            <a:endParaRPr lang="ru-RU" sz="1600" b="1" dirty="0">
              <a:solidFill>
                <a:srgbClr val="C00000"/>
              </a:solidFill>
              <a:latin typeface="Arial" panose="020B0604020202020204" pitchFamily="34" charset="0"/>
              <a:ea typeface="Arial" charset="0"/>
              <a:cs typeface="Arial" panose="020B0604020202020204" pitchFamily="34" charset="0"/>
            </a:endParaRPr>
          </a:p>
          <a:p>
            <a:pPr marL="342900" indent="-342900" defTabSz="914407">
              <a:buFont typeface="+mj-lt"/>
              <a:buAutoNum type="arabicPeriod"/>
              <a:defRPr/>
            </a:pPr>
            <a:r>
              <a:rPr lang="ru-RU" sz="1600" b="1" dirty="0">
                <a:solidFill>
                  <a:srgbClr val="002060"/>
                </a:solidFill>
                <a:latin typeface="Arial" panose="020B0604020202020204" pitchFamily="34" charset="0"/>
                <a:ea typeface="Arial" charset="0"/>
                <a:cs typeface="Arial" panose="020B0604020202020204" pitchFamily="34" charset="0"/>
              </a:rPr>
              <a:t>Прокомментировать</a:t>
            </a:r>
            <a:r>
              <a:rPr lang="ru-RU" sz="1600" dirty="0">
                <a:solidFill>
                  <a:srgbClr val="333333"/>
                </a:solidFill>
                <a:latin typeface="Arial" panose="020B0604020202020204" pitchFamily="34" charset="0"/>
                <a:ea typeface="Arial" charset="0"/>
                <a:cs typeface="Arial" panose="020B0604020202020204" pitchFamily="34" charset="0"/>
              </a:rPr>
              <a:t> безопасное поведение работников, отметить их усилия.</a:t>
            </a:r>
          </a:p>
          <a:p>
            <a:pPr marL="342900" indent="-342900" defTabSz="914407">
              <a:buFont typeface="+mj-lt"/>
              <a:buAutoNum type="arabicPeriod"/>
              <a:defRPr/>
            </a:pPr>
            <a:endParaRPr lang="ru-RU" sz="1600" dirty="0">
              <a:solidFill>
                <a:srgbClr val="333333"/>
              </a:solidFill>
              <a:latin typeface="Arial" panose="020B0604020202020204" pitchFamily="34" charset="0"/>
              <a:ea typeface="Arial" charset="0"/>
              <a:cs typeface="Arial" panose="020B0604020202020204" pitchFamily="34" charset="0"/>
            </a:endParaRPr>
          </a:p>
          <a:p>
            <a:pPr marL="342900" indent="-342900" defTabSz="914407">
              <a:buFont typeface="+mj-lt"/>
              <a:buAutoNum type="arabicPeriod"/>
              <a:defRPr/>
            </a:pPr>
            <a:r>
              <a:rPr lang="ru-RU" sz="1600" b="1" dirty="0" smtClean="0">
                <a:solidFill>
                  <a:srgbClr val="002060"/>
                </a:solidFill>
                <a:latin typeface="Arial" panose="020B0604020202020204" pitchFamily="34" charset="0"/>
                <a:ea typeface="Arial" charset="0"/>
                <a:cs typeface="Arial" panose="020B0604020202020204" pitchFamily="34" charset="0"/>
              </a:rPr>
              <a:t>Обсудить </a:t>
            </a:r>
            <a:r>
              <a:rPr lang="ru-RU" sz="1600" dirty="0">
                <a:solidFill>
                  <a:srgbClr val="333333"/>
                </a:solidFill>
                <a:latin typeface="Arial" panose="020B0604020202020204" pitchFamily="34" charset="0"/>
                <a:ea typeface="Arial" charset="0"/>
                <a:cs typeface="Arial" panose="020B0604020202020204" pitchFamily="34" charset="0"/>
              </a:rPr>
              <a:t>другие вопросы безопасности, проговорить потенциальные опасности и способы их выявления, предупреждения и предотвращения.</a:t>
            </a:r>
          </a:p>
          <a:p>
            <a:pPr marL="457203" indent="-457203" defTabSz="914407">
              <a:buFont typeface="+mj-lt"/>
              <a:buAutoNum type="arabicPeriod"/>
              <a:defRPr/>
            </a:pPr>
            <a:endParaRPr lang="ru-RU" sz="1600" dirty="0">
              <a:solidFill>
                <a:srgbClr val="333333"/>
              </a:solidFill>
              <a:latin typeface="Arial" panose="020B0604020202020204" pitchFamily="34" charset="0"/>
              <a:ea typeface="Arial" charset="0"/>
              <a:cs typeface="Arial" panose="020B0604020202020204" pitchFamily="34" charset="0"/>
            </a:endParaRPr>
          </a:p>
          <a:p>
            <a:pPr marL="342900" indent="-342900" defTabSz="914407">
              <a:buFont typeface="+mj-lt"/>
              <a:buAutoNum type="arabicPeriod"/>
              <a:defRPr/>
            </a:pPr>
            <a:r>
              <a:rPr lang="ru-RU" sz="1600" b="1" dirty="0" smtClean="0">
                <a:solidFill>
                  <a:srgbClr val="002060"/>
                </a:solidFill>
                <a:latin typeface="Arial" panose="020B0604020202020204" pitchFamily="34" charset="0"/>
                <a:ea typeface="Arial" charset="0"/>
                <a:cs typeface="Arial" panose="020B0604020202020204" pitchFamily="34" charset="0"/>
              </a:rPr>
              <a:t>Узнать </a:t>
            </a:r>
            <a:r>
              <a:rPr lang="ru-RU" sz="1600" dirty="0">
                <a:solidFill>
                  <a:srgbClr val="333333"/>
                </a:solidFill>
                <a:latin typeface="Arial" panose="020B0604020202020204" pitchFamily="34" charset="0"/>
                <a:ea typeface="Arial" charset="0"/>
                <a:cs typeface="Arial" panose="020B0604020202020204" pitchFamily="34" charset="0"/>
              </a:rPr>
              <a:t>предложения работников по безопасному выполнению работ, поблагодарить</a:t>
            </a:r>
            <a:r>
              <a:rPr lang="ru-RU" sz="1600" dirty="0" smtClean="0">
                <a:solidFill>
                  <a:srgbClr val="333333"/>
                </a:solidFill>
                <a:latin typeface="Arial" panose="020B0604020202020204" pitchFamily="34" charset="0"/>
                <a:ea typeface="Arial" charset="0"/>
                <a:cs typeface="Arial" panose="020B0604020202020204" pitchFamily="34" charset="0"/>
              </a:rPr>
              <a:t>.</a:t>
            </a:r>
            <a:endParaRPr lang="ru-RU" sz="1600" dirty="0">
              <a:solidFill>
                <a:srgbClr val="333333"/>
              </a:solidFill>
              <a:latin typeface="Arial" charset="0"/>
              <a:ea typeface="Arial" charset="0"/>
              <a:cs typeface="Arial" charset="0"/>
            </a:endParaRPr>
          </a:p>
          <a:p>
            <a:pPr defTabSz="914407">
              <a:defRPr/>
            </a:pPr>
            <a:endParaRPr lang="ru-RU" sz="1600" dirty="0">
              <a:solidFill>
                <a:srgbClr val="333333"/>
              </a:solidFill>
              <a:latin typeface="Arial" charset="0"/>
              <a:ea typeface="Arial" charset="0"/>
              <a:cs typeface="Arial" charset="0"/>
            </a:endParaRPr>
          </a:p>
        </p:txBody>
      </p:sp>
      <p:pic>
        <p:nvPicPr>
          <p:cNvPr id="10" name="Рисунок 9">
            <a:extLst>
              <a:ext uri="{FF2B5EF4-FFF2-40B4-BE49-F238E27FC236}">
                <a16:creationId xmlns:a16="http://schemas.microsoft.com/office/drawing/2014/main" xmlns="" id="{6F95B779-51DE-312F-5DBB-A15B4358DB35}"/>
              </a:ext>
            </a:extLst>
          </p:cNvPr>
          <p:cNvPicPr>
            <a:picLocks noChangeAspect="1"/>
          </p:cNvPicPr>
          <p:nvPr/>
        </p:nvPicPr>
        <p:blipFill>
          <a:blip r:embed="rId3">
            <a:extLst>
              <a:ext uri="{96DAC541-7B7A-43D3-8B79-37D633B846F1}">
                <asvg:svgBlip xmlns="" xmlns:asvg="http://schemas.microsoft.com/office/drawing/2016/SVG/main" r:embed="rId5"/>
              </a:ext>
            </a:extLst>
          </a:blip>
          <a:stretch>
            <a:fillRect/>
          </a:stretch>
        </p:blipFill>
        <p:spPr>
          <a:xfrm>
            <a:off x="539750" y="1335314"/>
            <a:ext cx="3455369" cy="3007563"/>
          </a:xfrm>
          <a:prstGeom prst="rect">
            <a:avLst/>
          </a:prstGeom>
        </p:spPr>
      </p:pic>
    </p:spTree>
    <p:extLst>
      <p:ext uri="{BB962C8B-B14F-4D97-AF65-F5344CB8AC3E}">
        <p14:creationId xmlns:p14="http://schemas.microsoft.com/office/powerpoint/2010/main" val="177670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t>Выводы:</a:t>
            </a:r>
          </a:p>
        </p:txBody>
      </p:sp>
      <p:sp>
        <p:nvSpPr>
          <p:cNvPr id="8" name="Объект 1">
            <a:extLst>
              <a:ext uri="{FF2B5EF4-FFF2-40B4-BE49-F238E27FC236}">
                <a16:creationId xmlns:a16="http://schemas.microsoft.com/office/drawing/2014/main" xmlns="" id="{F078BEA2-4783-392F-5E15-9D6E2EF500F2}"/>
              </a:ext>
            </a:extLst>
          </p:cNvPr>
          <p:cNvSpPr txBox="1">
            <a:spLocks/>
          </p:cNvSpPr>
          <p:nvPr/>
        </p:nvSpPr>
        <p:spPr>
          <a:xfrm>
            <a:off x="539751" y="762000"/>
            <a:ext cx="7937500" cy="3309257"/>
          </a:xfrm>
          <a:prstGeom prst="rect">
            <a:avLst/>
          </a:prstGeom>
        </p:spPr>
        <p:txBody>
          <a:bodyPr lIns="0" tIns="0" rIns="0" bIns="0"/>
          <a:lstStyle/>
          <a:p>
            <a:pPr algn="ctr" defTabSz="914407">
              <a:defRPr/>
            </a:pPr>
            <a:endParaRPr lang="ru-RU" sz="1600" b="1" dirty="0">
              <a:solidFill>
                <a:srgbClr val="C00000"/>
              </a:solidFill>
              <a:latin typeface="Arial" panose="020B0604020202020204" pitchFamily="34" charset="0"/>
              <a:ea typeface="Arial" charset="0"/>
              <a:cs typeface="Arial" panose="020B0604020202020204" pitchFamily="34" charset="0"/>
            </a:endParaRPr>
          </a:p>
          <a:p>
            <a:pPr marL="457200" indent="-457200" algn="just" defTabSz="914407">
              <a:buFont typeface="+mj-lt"/>
              <a:buAutoNum type="arabicPeriod"/>
              <a:defRPr/>
            </a:pPr>
            <a:r>
              <a:rPr lang="ru-RU" sz="1600" b="1" dirty="0">
                <a:solidFill>
                  <a:srgbClr val="000000"/>
                </a:solidFill>
                <a:latin typeface="Arial" panose="020B0604020202020204" pitchFamily="34" charset="0"/>
                <a:ea typeface="Times New Roman" panose="02020603050405020304" pitchFamily="18" charset="0"/>
              </a:rPr>
              <a:t>Роль лидерства для обеспечения безопасности</a:t>
            </a:r>
            <a:r>
              <a:rPr lang="ru-RU" sz="1600" dirty="0">
                <a:solidFill>
                  <a:srgbClr val="000000"/>
                </a:solidFill>
                <a:latin typeface="Arial" panose="020B0604020202020204" pitchFamily="34" charset="0"/>
                <a:ea typeface="Times New Roman" panose="02020603050405020304" pitchFamily="18" charset="0"/>
              </a:rPr>
              <a:t> </a:t>
            </a:r>
            <a:r>
              <a:rPr lang="ru-RU" sz="1600" dirty="0">
                <a:solidFill>
                  <a:srgbClr val="002060"/>
                </a:solidFill>
                <a:latin typeface="Arial" panose="020B0604020202020204" pitchFamily="34" charset="0"/>
                <a:ea typeface="Times New Roman" panose="02020603050405020304" pitchFamily="18" charset="0"/>
              </a:rPr>
              <a:t>заключается в использовании личных способностей (</a:t>
            </a:r>
            <a:r>
              <a:rPr lang="ru-RU" altLang="ru-RU" sz="1600" dirty="0">
                <a:solidFill>
                  <a:srgbClr val="002060"/>
                </a:solidFill>
                <a:latin typeface="Arial" pitchFamily="34" charset="0"/>
                <a:cs typeface="Arial" pitchFamily="34" charset="0"/>
              </a:rPr>
              <a:t>готовность брать на себя ответственность и вести за собой)</a:t>
            </a:r>
            <a:r>
              <a:rPr lang="ru-RU" sz="1600" dirty="0">
                <a:solidFill>
                  <a:srgbClr val="002060"/>
                </a:solidFill>
                <a:latin typeface="Arial" panose="020B0604020202020204" pitchFamily="34" charset="0"/>
                <a:ea typeface="Times New Roman" panose="02020603050405020304" pitchFamily="18" charset="0"/>
              </a:rPr>
              <a:t> и компетенций (коучинг и проактивный подход) для оказания влияния на приверженность работников целям и принципам безопасного поведения.</a:t>
            </a:r>
          </a:p>
          <a:p>
            <a:pPr marL="457200" indent="-457200" algn="just" defTabSz="914407">
              <a:buFont typeface="+mj-lt"/>
              <a:buAutoNum type="arabicPeriod"/>
              <a:defRPr/>
            </a:pPr>
            <a:endParaRPr lang="ru-RU" sz="1600" dirty="0">
              <a:solidFill>
                <a:srgbClr val="333333"/>
              </a:solidFill>
              <a:latin typeface="Arial" panose="020B0604020202020204" pitchFamily="34" charset="0"/>
              <a:ea typeface="Arial" charset="0"/>
              <a:cs typeface="Arial" panose="020B0604020202020204" pitchFamily="34" charset="0"/>
            </a:endParaRPr>
          </a:p>
          <a:p>
            <a:pPr marL="457200" indent="-457200" algn="just" defTabSz="914407">
              <a:defRPr/>
            </a:pPr>
            <a:r>
              <a:rPr lang="ru-RU" sz="1600" dirty="0">
                <a:solidFill>
                  <a:srgbClr val="333333"/>
                </a:solidFill>
                <a:latin typeface="Arial" panose="020B0604020202020204" pitchFamily="34" charset="0"/>
                <a:ea typeface="Arial" charset="0"/>
                <a:cs typeface="Arial" panose="020B0604020202020204" pitchFamily="34" charset="0"/>
              </a:rPr>
              <a:t>2. </a:t>
            </a:r>
            <a:r>
              <a:rPr lang="ru-RU" sz="1600" b="1" dirty="0">
                <a:solidFill>
                  <a:srgbClr val="333333"/>
                </a:solidFill>
                <a:latin typeface="Arial" pitchFamily="34" charset="0"/>
                <a:ea typeface="Rosatom Light" pitchFamily="34" charset="-52"/>
                <a:cs typeface="Arial" pitchFamily="34" charset="0"/>
              </a:rPr>
              <a:t>Критерии лидерства в вопросах формирования культуры безопасности</a:t>
            </a:r>
            <a:r>
              <a:rPr lang="ru-RU" sz="1600" dirty="0">
                <a:solidFill>
                  <a:srgbClr val="333333"/>
                </a:solidFill>
                <a:latin typeface="Arial" pitchFamily="34" charset="0"/>
                <a:ea typeface="Rosatom Light" pitchFamily="34" charset="-52"/>
                <a:cs typeface="Arial" pitchFamily="34" charset="0"/>
              </a:rPr>
              <a:t> </a:t>
            </a:r>
            <a:r>
              <a:rPr lang="ru-RU" sz="1600" dirty="0">
                <a:solidFill>
                  <a:srgbClr val="002060"/>
                </a:solidFill>
                <a:latin typeface="Arial" pitchFamily="34" charset="0"/>
                <a:ea typeface="Rosatom Light" pitchFamily="34" charset="-52"/>
                <a:cs typeface="Arial" pitchFamily="34" charset="0"/>
              </a:rPr>
              <a:t>проявляются в практической деятельности и определяются с</a:t>
            </a:r>
            <a:r>
              <a:rPr lang="ru-RU" sz="1600" kern="0" dirty="0">
                <a:solidFill>
                  <a:srgbClr val="002060"/>
                </a:solidFill>
                <a:latin typeface="Arial" panose="020B0604020202020204" pitchFamily="34" charset="0"/>
                <a:cs typeface="Arial" panose="020B0604020202020204" pitchFamily="34" charset="0"/>
              </a:rPr>
              <a:t>формированностью общих целей, ценностей и модели безопасного поведения, уровнем развития мотивации и компетенций персонала, учетом рисков при принятии решения и обеспечением устойчивых результатов </a:t>
            </a:r>
            <a:r>
              <a:rPr lang="ru-RU" sz="1600" dirty="0">
                <a:solidFill>
                  <a:srgbClr val="002060"/>
                </a:solidFill>
                <a:latin typeface="Arial" panose="020B0604020202020204" pitchFamily="34" charset="0"/>
                <a:cs typeface="Arial" panose="020B0604020202020204" pitchFamily="34" charset="0"/>
              </a:rPr>
              <a:t>в достижении целей и поддержании общих приоритетов.</a:t>
            </a:r>
          </a:p>
          <a:p>
            <a:pPr marL="457200" indent="-457200" algn="just" defTabSz="914407">
              <a:defRPr/>
            </a:pPr>
            <a:endParaRPr lang="ru-RU" sz="1600" b="1" kern="0" dirty="0">
              <a:solidFill>
                <a:srgbClr val="002060"/>
              </a:solidFill>
              <a:latin typeface="Arial" panose="020B0604020202020204" pitchFamily="34" charset="0"/>
              <a:cs typeface="Arial" panose="020B0604020202020204" pitchFamily="34" charset="0"/>
            </a:endParaRPr>
          </a:p>
          <a:p>
            <a:pPr algn="ctr" defTabSz="686440">
              <a:spcAft>
                <a:spcPts val="416"/>
              </a:spcAft>
              <a:buClr>
                <a:srgbClr val="1F497D"/>
              </a:buClr>
              <a:buSzPct val="100000"/>
              <a:defRPr/>
            </a:pPr>
            <a:endParaRPr lang="ru-RU" sz="1600" b="1" kern="0" dirty="0">
              <a:solidFill>
                <a:srgbClr val="002060"/>
              </a:solidFill>
              <a:latin typeface="Arial" panose="020B0604020202020204" pitchFamily="34" charset="0"/>
              <a:cs typeface="Arial" panose="020B0604020202020204" pitchFamily="34" charset="0"/>
            </a:endParaRPr>
          </a:p>
          <a:p>
            <a:pPr algn="ctr" defTabSz="686440">
              <a:spcAft>
                <a:spcPts val="416"/>
              </a:spcAft>
              <a:buClr>
                <a:srgbClr val="1F497D"/>
              </a:buClr>
              <a:buSzPct val="100000"/>
              <a:defRPr/>
            </a:pPr>
            <a:endParaRPr lang="ru-RU" sz="1600" b="1" kern="0" dirty="0">
              <a:solidFill>
                <a:srgbClr val="002060"/>
              </a:solidFill>
              <a:latin typeface="Arial" panose="020B0604020202020204" pitchFamily="34" charset="0"/>
              <a:cs typeface="Arial" panose="020B0604020202020204" pitchFamily="34" charset="0"/>
            </a:endParaRPr>
          </a:p>
          <a:p>
            <a:pPr marL="457200" indent="-457200" algn="just" defTabSz="914407">
              <a:defRPr/>
            </a:pPr>
            <a:endParaRPr lang="ru-RU" sz="1600" dirty="0">
              <a:solidFill>
                <a:srgbClr val="333333"/>
              </a:solidFill>
              <a:latin typeface="Arial" charset="0"/>
              <a:ea typeface="Arial" charset="0"/>
              <a:cs typeface="Arial" charset="0"/>
            </a:endParaRPr>
          </a:p>
          <a:p>
            <a:pPr marL="457200" indent="-457200" algn="ctr" defTabSz="914407">
              <a:buFont typeface="+mj-lt"/>
              <a:buAutoNum type="arabicPeriod"/>
              <a:defRPr/>
            </a:pPr>
            <a:endParaRPr lang="ru-RU" sz="1600" dirty="0">
              <a:solidFill>
                <a:srgbClr val="333333"/>
              </a:solidFill>
              <a:latin typeface="Arial" charset="0"/>
              <a:ea typeface="Arial" charset="0"/>
              <a:cs typeface="Arial" charset="0"/>
            </a:endParaRPr>
          </a:p>
          <a:p>
            <a:pPr marL="457200" indent="-457200" algn="ctr" defTabSz="914407">
              <a:lnSpc>
                <a:spcPct val="150000"/>
              </a:lnSpc>
              <a:buFont typeface="+mj-lt"/>
              <a:buAutoNum type="arabicParenR"/>
              <a:defRPr/>
            </a:pPr>
            <a:endParaRPr lang="ru-RU" sz="1600" dirty="0">
              <a:solidFill>
                <a:srgbClr val="333333"/>
              </a:solidFill>
              <a:latin typeface="Arial" charset="0"/>
              <a:ea typeface="Arial" charset="0"/>
              <a:cs typeface="Arial" charset="0"/>
            </a:endParaRPr>
          </a:p>
          <a:p>
            <a:pPr algn="ctr" defTabSz="914407">
              <a:defRPr/>
            </a:pPr>
            <a:endParaRPr lang="ru-RU" sz="1600" dirty="0">
              <a:solidFill>
                <a:srgbClr val="333333"/>
              </a:solidFill>
              <a:latin typeface="Arial" charset="0"/>
              <a:ea typeface="Arial" charset="0"/>
              <a:cs typeface="Arial" charset="0"/>
            </a:endParaRPr>
          </a:p>
        </p:txBody>
      </p:sp>
    </p:spTree>
    <p:extLst>
      <p:ext uri="{BB962C8B-B14F-4D97-AF65-F5344CB8AC3E}">
        <p14:creationId xmlns:p14="http://schemas.microsoft.com/office/powerpoint/2010/main" val="365414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latin typeface="Arial" panose="020B0604020202020204" pitchFamily="34" charset="0"/>
                <a:cs typeface="Arial" panose="020B0604020202020204" pitchFamily="34" charset="0"/>
              </a:rPr>
              <a:t>Структура курса</a:t>
            </a:r>
            <a:endParaRPr lang="ru-RU" dirty="0">
              <a:latin typeface="Arial" panose="020B0604020202020204" pitchFamily="34" charset="0"/>
              <a:cs typeface="Arial" panose="020B0604020202020204" pitchFamily="34" charset="0"/>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9749" y="915816"/>
            <a:ext cx="900000" cy="900000"/>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4033" y="915816"/>
            <a:ext cx="900000" cy="900000"/>
          </a:xfrm>
          <a:prstGeom prst="rect">
            <a:avLst/>
          </a:prstGeom>
        </p:spPr>
      </p:pic>
      <p:sp>
        <p:nvSpPr>
          <p:cNvPr id="14" name="Текст 1"/>
          <p:cNvSpPr>
            <a:spLocks noGrp="1"/>
          </p:cNvSpPr>
          <p:nvPr>
            <p:ph type="body" sz="quarter" idx="10"/>
          </p:nvPr>
        </p:nvSpPr>
        <p:spPr>
          <a:xfrm>
            <a:off x="487607" y="1815817"/>
            <a:ext cx="2724284" cy="655922"/>
          </a:xfrm>
        </p:spPr>
        <p:txBody>
          <a:bodyPr/>
          <a:lstStyle/>
          <a:p>
            <a:pPr marL="0" indent="0" algn="ctr">
              <a:spcBef>
                <a:spcPts val="0"/>
              </a:spcBef>
              <a:buNone/>
            </a:pPr>
            <a:r>
              <a:rPr lang="ru-RU" dirty="0" smtClean="0">
                <a:solidFill>
                  <a:srgbClr val="002060"/>
                </a:solidFill>
              </a:rPr>
              <a:t>Лидерство в обеспечении безопасности</a:t>
            </a:r>
          </a:p>
        </p:txBody>
      </p:sp>
      <p:sp>
        <p:nvSpPr>
          <p:cNvPr id="15" name="Текст 1"/>
          <p:cNvSpPr>
            <a:spLocks noGrp="1"/>
          </p:cNvSpPr>
          <p:nvPr>
            <p:ph type="body" sz="quarter" idx="10"/>
          </p:nvPr>
        </p:nvSpPr>
        <p:spPr>
          <a:xfrm>
            <a:off x="3316387" y="1815816"/>
            <a:ext cx="2515293" cy="655923"/>
          </a:xfrm>
        </p:spPr>
        <p:txBody>
          <a:bodyPr/>
          <a:lstStyle/>
          <a:p>
            <a:pPr marL="0" indent="0" algn="ctr">
              <a:buNone/>
            </a:pPr>
            <a:r>
              <a:rPr lang="ru-RU" dirty="0" smtClean="0">
                <a:solidFill>
                  <a:srgbClr val="002060"/>
                </a:solidFill>
              </a:rPr>
              <a:t>Концептуальные основы понятия «Культура безопасности» в атомной отрасли и проектировании</a:t>
            </a:r>
          </a:p>
        </p:txBody>
      </p:sp>
      <p:sp>
        <p:nvSpPr>
          <p:cNvPr id="13" name="Текст 1"/>
          <p:cNvSpPr>
            <a:spLocks noGrp="1"/>
          </p:cNvSpPr>
          <p:nvPr>
            <p:ph type="body" sz="quarter" idx="10"/>
          </p:nvPr>
        </p:nvSpPr>
        <p:spPr>
          <a:xfrm>
            <a:off x="487607" y="2613423"/>
            <a:ext cx="2724284" cy="1666875"/>
          </a:xfrm>
        </p:spPr>
        <p:txBody>
          <a:bodyPr/>
          <a:lstStyle/>
          <a:p>
            <a:pPr marL="0" indent="0">
              <a:spcBef>
                <a:spcPts val="600"/>
              </a:spcBef>
              <a:buNone/>
            </a:pPr>
            <a:r>
              <a:rPr lang="ru-RU" b="1" dirty="0" smtClean="0">
                <a:solidFill>
                  <a:srgbClr val="002060"/>
                </a:solidFill>
              </a:rPr>
              <a:t>Тема 1</a:t>
            </a:r>
          </a:p>
          <a:p>
            <a:pPr marL="0" indent="0">
              <a:spcBef>
                <a:spcPts val="600"/>
              </a:spcBef>
              <a:buNone/>
            </a:pPr>
            <a:r>
              <a:rPr lang="ru-RU" dirty="0" smtClean="0">
                <a:solidFill>
                  <a:srgbClr val="002060"/>
                </a:solidFill>
              </a:rPr>
              <a:t>Организационное лидерство и культура для безопасности</a:t>
            </a:r>
            <a:endParaRPr lang="ru-RU" dirty="0">
              <a:solidFill>
                <a:srgbClr val="002060"/>
              </a:solidFill>
            </a:endParaRPr>
          </a:p>
          <a:p>
            <a:pPr marL="0" indent="0">
              <a:buNone/>
            </a:pPr>
            <a:r>
              <a:rPr lang="ru-RU" b="1" dirty="0" smtClean="0">
                <a:solidFill>
                  <a:srgbClr val="002060"/>
                </a:solidFill>
              </a:rPr>
              <a:t>Тема 2</a:t>
            </a:r>
          </a:p>
          <a:p>
            <a:pPr marL="0" indent="0">
              <a:spcBef>
                <a:spcPts val="600"/>
              </a:spcBef>
              <a:buNone/>
            </a:pPr>
            <a:r>
              <a:rPr lang="ru-RU" dirty="0" smtClean="0">
                <a:solidFill>
                  <a:srgbClr val="002060"/>
                </a:solidFill>
              </a:rPr>
              <a:t>Роль лидерства в обеспечении безопасности. Критерии лидерства в вопросах формирования культуры безопасности</a:t>
            </a:r>
          </a:p>
        </p:txBody>
      </p:sp>
      <p:sp>
        <p:nvSpPr>
          <p:cNvPr id="19" name="Текст 1"/>
          <p:cNvSpPr>
            <a:spLocks noGrp="1"/>
          </p:cNvSpPr>
          <p:nvPr>
            <p:ph type="body" sz="quarter" idx="10"/>
          </p:nvPr>
        </p:nvSpPr>
        <p:spPr>
          <a:xfrm>
            <a:off x="3316387" y="3067700"/>
            <a:ext cx="2515293" cy="758317"/>
          </a:xfrm>
        </p:spPr>
        <p:txBody>
          <a:bodyPr/>
          <a:lstStyle/>
          <a:p>
            <a:pPr>
              <a:spcBef>
                <a:spcPts val="600"/>
              </a:spcBef>
            </a:pPr>
            <a:r>
              <a:rPr lang="ru-RU" b="1" dirty="0">
                <a:solidFill>
                  <a:srgbClr val="002060"/>
                </a:solidFill>
              </a:rPr>
              <a:t>Тема 3</a:t>
            </a:r>
          </a:p>
          <a:p>
            <a:pPr>
              <a:spcBef>
                <a:spcPts val="600"/>
              </a:spcBef>
            </a:pPr>
            <a:r>
              <a:rPr lang="ru-RU" dirty="0">
                <a:solidFill>
                  <a:srgbClr val="002060"/>
                </a:solidFill>
              </a:rPr>
              <a:t>Документальная основа понятия «Культура безопасности»</a:t>
            </a:r>
          </a:p>
        </p:txBody>
      </p:sp>
      <p:sp>
        <p:nvSpPr>
          <p:cNvPr id="12" name="Текст 1"/>
          <p:cNvSpPr>
            <a:spLocks noGrp="1"/>
          </p:cNvSpPr>
          <p:nvPr>
            <p:ph type="body" sz="quarter" idx="10"/>
          </p:nvPr>
        </p:nvSpPr>
        <p:spPr>
          <a:xfrm>
            <a:off x="5936175" y="1815816"/>
            <a:ext cx="2515293" cy="655923"/>
          </a:xfrm>
        </p:spPr>
        <p:txBody>
          <a:bodyPr/>
          <a:lstStyle/>
          <a:p>
            <a:pPr marL="0" indent="0" algn="ctr">
              <a:spcBef>
                <a:spcPts val="0"/>
              </a:spcBef>
              <a:buNone/>
            </a:pPr>
            <a:r>
              <a:rPr lang="ru-RU" dirty="0" smtClean="0">
                <a:solidFill>
                  <a:srgbClr val="002060"/>
                </a:solidFill>
              </a:rPr>
              <a:t>Культура безопасности </a:t>
            </a:r>
          </a:p>
          <a:p>
            <a:pPr marL="0" indent="0" algn="ctr">
              <a:spcBef>
                <a:spcPts val="0"/>
              </a:spcBef>
              <a:buNone/>
            </a:pPr>
            <a:r>
              <a:rPr lang="ru-RU" dirty="0" smtClean="0">
                <a:solidFill>
                  <a:srgbClr val="002060"/>
                </a:solidFill>
              </a:rPr>
              <a:t>на проекте сооружения </a:t>
            </a:r>
          </a:p>
          <a:p>
            <a:pPr marL="0" indent="0" algn="ctr">
              <a:spcBef>
                <a:spcPts val="0"/>
              </a:spcBef>
              <a:buNone/>
            </a:pPr>
            <a:r>
              <a:rPr lang="ru-RU" dirty="0" smtClean="0">
                <a:solidFill>
                  <a:srgbClr val="002060"/>
                </a:solidFill>
              </a:rPr>
              <a:t>АЭС </a:t>
            </a:r>
            <a:r>
              <a:rPr lang="ru-RU" dirty="0" err="1" smtClean="0">
                <a:solidFill>
                  <a:srgbClr val="002060"/>
                </a:solidFill>
              </a:rPr>
              <a:t>Пакш</a:t>
            </a:r>
            <a:r>
              <a:rPr lang="ru-RU" dirty="0" smtClean="0">
                <a:solidFill>
                  <a:srgbClr val="002060"/>
                </a:solidFill>
              </a:rPr>
              <a:t> </a:t>
            </a:r>
            <a:r>
              <a:rPr lang="en-US" dirty="0" smtClean="0">
                <a:solidFill>
                  <a:srgbClr val="002060"/>
                </a:solidFill>
              </a:rPr>
              <a:t>II</a:t>
            </a:r>
            <a:endParaRPr lang="ru-RU" dirty="0" smtClean="0">
              <a:solidFill>
                <a:srgbClr val="002060"/>
              </a:solidFill>
            </a:endParaRPr>
          </a:p>
        </p:txBody>
      </p:sp>
      <p:sp>
        <p:nvSpPr>
          <p:cNvPr id="16" name="Текст 1"/>
          <p:cNvSpPr>
            <a:spLocks noGrp="1"/>
          </p:cNvSpPr>
          <p:nvPr>
            <p:ph type="body" sz="quarter" idx="10"/>
          </p:nvPr>
        </p:nvSpPr>
        <p:spPr>
          <a:xfrm>
            <a:off x="5936175" y="3067700"/>
            <a:ext cx="2515293" cy="758317"/>
          </a:xfrm>
        </p:spPr>
        <p:txBody>
          <a:bodyPr/>
          <a:lstStyle/>
          <a:p>
            <a:pPr>
              <a:spcBef>
                <a:spcPts val="600"/>
              </a:spcBef>
            </a:pPr>
            <a:r>
              <a:rPr lang="ru-RU" b="1" dirty="0">
                <a:solidFill>
                  <a:srgbClr val="002060"/>
                </a:solidFill>
              </a:rPr>
              <a:t>Тема </a:t>
            </a:r>
            <a:r>
              <a:rPr lang="ru-RU" b="1" dirty="0" smtClean="0">
                <a:solidFill>
                  <a:srgbClr val="002060"/>
                </a:solidFill>
              </a:rPr>
              <a:t>4</a:t>
            </a:r>
            <a:endParaRPr lang="ru-RU" b="1" dirty="0">
              <a:solidFill>
                <a:srgbClr val="002060"/>
              </a:solidFill>
            </a:endParaRPr>
          </a:p>
          <a:p>
            <a:pPr>
              <a:spcBef>
                <a:spcPts val="600"/>
              </a:spcBef>
            </a:pPr>
            <a:r>
              <a:rPr lang="ru-RU" dirty="0">
                <a:solidFill>
                  <a:srgbClr val="002060"/>
                </a:solidFill>
              </a:rPr>
              <a:t>Ожидания Заказчика по проекту сооружения АЭС </a:t>
            </a:r>
            <a:r>
              <a:rPr lang="ru-RU" dirty="0" err="1">
                <a:solidFill>
                  <a:srgbClr val="002060"/>
                </a:solidFill>
              </a:rPr>
              <a:t>Пакш</a:t>
            </a:r>
            <a:r>
              <a:rPr lang="ru-RU" dirty="0">
                <a:solidFill>
                  <a:srgbClr val="002060"/>
                </a:solidFill>
              </a:rPr>
              <a:t> II в области культуры безопасности</a:t>
            </a:r>
          </a:p>
        </p:txBody>
      </p:sp>
      <p:pic>
        <p:nvPicPr>
          <p:cNvPr id="2" name="Рисунок 1"/>
          <p:cNvPicPr>
            <a:picLocks noChangeAspect="1"/>
          </p:cNvPicPr>
          <p:nvPr/>
        </p:nvPicPr>
        <p:blipFill>
          <a:blip r:embed="rId5"/>
          <a:stretch>
            <a:fillRect/>
          </a:stretch>
        </p:blipFill>
        <p:spPr>
          <a:xfrm>
            <a:off x="6938551" y="1039584"/>
            <a:ext cx="510539" cy="652464"/>
          </a:xfrm>
          <a:prstGeom prst="rect">
            <a:avLst/>
          </a:prstGeom>
        </p:spPr>
      </p:pic>
    </p:spTree>
    <p:extLst>
      <p:ext uri="{BB962C8B-B14F-4D97-AF65-F5344CB8AC3E}">
        <p14:creationId xmlns:p14="http://schemas.microsoft.com/office/powerpoint/2010/main" val="30889685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Arial" panose="020B0604020202020204" pitchFamily="34" charset="0"/>
                <a:cs typeface="Arial" panose="020B0604020202020204" pitchFamily="34" charset="0"/>
              </a:rPr>
              <a:t>Промежуточный контроль</a:t>
            </a:r>
            <a:br>
              <a:rPr lang="ru-RU" dirty="0">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p:txBody>
      </p:sp>
      <p:sp>
        <p:nvSpPr>
          <p:cNvPr id="7" name="Заголовок 1"/>
          <p:cNvSpPr txBox="1">
            <a:spLocks/>
          </p:cNvSpPr>
          <p:nvPr/>
        </p:nvSpPr>
        <p:spPr>
          <a:xfrm>
            <a:off x="539750" y="976087"/>
            <a:ext cx="6561138" cy="330200"/>
          </a:xfrm>
          <a:prstGeom prst="rect">
            <a:avLst/>
          </a:prstGeom>
        </p:spPr>
        <p:txBody>
          <a:bodyPr lIns="0" tIns="0" rIns="0" bIns="0"/>
          <a:lstStyle>
            <a:lvl1pPr algn="l" defTabSz="914400" rtl="0" eaLnBrk="1" latinLnBrk="0" hangingPunct="1">
              <a:lnSpc>
                <a:spcPct val="90000"/>
              </a:lnSpc>
              <a:spcBef>
                <a:spcPct val="0"/>
              </a:spcBef>
              <a:buNone/>
              <a:defRPr sz="2300" b="1" kern="1200">
                <a:solidFill>
                  <a:srgbClr val="333333"/>
                </a:solidFill>
                <a:latin typeface="Arial" charset="0"/>
                <a:ea typeface="Arial" charset="0"/>
                <a:cs typeface="Arial" charset="0"/>
              </a:defRPr>
            </a:lvl1pPr>
          </a:lstStyle>
          <a:p>
            <a:r>
              <a:rPr lang="ru-RU" sz="1800" dirty="0" smtClean="0"/>
              <a:t>Выберете ключевые особенности лидеров в обеспечении безопасности из представленного списка:</a:t>
            </a:r>
            <a:r>
              <a:rPr lang="ru-RU" dirty="0" smtClean="0"/>
              <a:t/>
            </a:r>
            <a:br>
              <a:rPr lang="ru-RU" dirty="0" smtClean="0"/>
            </a:br>
            <a:endParaRPr lang="ru-RU" dirty="0"/>
          </a:p>
        </p:txBody>
      </p:sp>
      <p:sp>
        <p:nvSpPr>
          <p:cNvPr id="8" name="TextBox 7">
            <a:extLst>
              <a:ext uri="{FF2B5EF4-FFF2-40B4-BE49-F238E27FC236}">
                <a16:creationId xmlns:a16="http://schemas.microsoft.com/office/drawing/2014/main" xmlns="" id="{13E2CD87-9ADE-4862-AF99-68AD4F638B03}"/>
              </a:ext>
            </a:extLst>
          </p:cNvPr>
          <p:cNvSpPr txBox="1"/>
          <p:nvPr/>
        </p:nvSpPr>
        <p:spPr>
          <a:xfrm>
            <a:off x="1338036" y="1701803"/>
            <a:ext cx="4705139" cy="2640723"/>
          </a:xfrm>
          <a:prstGeom prst="rect">
            <a:avLst/>
          </a:prstGeom>
          <a:noFill/>
        </p:spPr>
        <p:txBody>
          <a:bodyPr wrap="square">
            <a:spAutoFit/>
          </a:bodyPr>
          <a:lstStyle/>
          <a:p>
            <a:pPr>
              <a:spcBef>
                <a:spcPct val="20000"/>
              </a:spcBef>
              <a:buClr>
                <a:srgbClr val="C00000"/>
              </a:buClr>
              <a:buSzPct val="100000"/>
            </a:pPr>
            <a:r>
              <a:rPr lang="ru-RU" altLang="ru-RU" b="1" dirty="0" smtClean="0">
                <a:solidFill>
                  <a:srgbClr val="002060"/>
                </a:solidFill>
                <a:latin typeface="Arial" pitchFamily="34" charset="0"/>
                <a:cs typeface="Arial" pitchFamily="34" charset="0"/>
              </a:rPr>
              <a:t>Готовность </a:t>
            </a:r>
            <a:r>
              <a:rPr lang="ru-RU" altLang="ru-RU" b="1" dirty="0">
                <a:solidFill>
                  <a:srgbClr val="002060"/>
                </a:solidFill>
                <a:latin typeface="Arial" pitchFamily="34" charset="0"/>
                <a:cs typeface="Arial" pitchFamily="34" charset="0"/>
              </a:rPr>
              <a:t>брать на себя ответственность и вести за </a:t>
            </a:r>
            <a:r>
              <a:rPr lang="ru-RU" altLang="ru-RU" b="1" dirty="0" smtClean="0">
                <a:solidFill>
                  <a:srgbClr val="002060"/>
                </a:solidFill>
                <a:latin typeface="Arial" pitchFamily="34" charset="0"/>
                <a:cs typeface="Arial" pitchFamily="34" charset="0"/>
              </a:rPr>
              <a:t>собой.</a:t>
            </a:r>
            <a:endParaRPr lang="ru-RU" altLang="ru-RU" b="1" dirty="0">
              <a:solidFill>
                <a:srgbClr val="002060"/>
              </a:solidFill>
              <a:latin typeface="Arial" pitchFamily="34" charset="0"/>
              <a:cs typeface="Arial" pitchFamily="34" charset="0"/>
            </a:endParaRPr>
          </a:p>
          <a:p>
            <a:pPr>
              <a:spcBef>
                <a:spcPct val="20000"/>
              </a:spcBef>
              <a:buClr>
                <a:srgbClr val="C00000"/>
              </a:buClr>
              <a:buSzPct val="100000"/>
            </a:pPr>
            <a:r>
              <a:rPr lang="ru-RU" altLang="ru-RU" b="1" dirty="0" err="1">
                <a:solidFill>
                  <a:srgbClr val="002060"/>
                </a:solidFill>
                <a:latin typeface="Arial" pitchFamily="34" charset="0"/>
                <a:cs typeface="Arial" pitchFamily="34" charset="0"/>
              </a:rPr>
              <a:t>Проактивный</a:t>
            </a:r>
            <a:r>
              <a:rPr lang="ru-RU" altLang="ru-RU" b="1" dirty="0">
                <a:solidFill>
                  <a:srgbClr val="002060"/>
                </a:solidFill>
                <a:latin typeface="Arial" pitchFamily="34" charset="0"/>
                <a:cs typeface="Arial" pitchFamily="34" charset="0"/>
              </a:rPr>
              <a:t> </a:t>
            </a:r>
            <a:r>
              <a:rPr lang="ru-RU" altLang="ru-RU" b="1" dirty="0" smtClean="0">
                <a:solidFill>
                  <a:srgbClr val="002060"/>
                </a:solidFill>
                <a:latin typeface="Arial" pitchFamily="34" charset="0"/>
                <a:cs typeface="Arial" pitchFamily="34" charset="0"/>
              </a:rPr>
              <a:t>подход.</a:t>
            </a:r>
            <a:endParaRPr lang="ru-RU" altLang="ru-RU" b="1" dirty="0">
              <a:solidFill>
                <a:srgbClr val="002060"/>
              </a:solidFill>
              <a:latin typeface="Arial" pitchFamily="34" charset="0"/>
              <a:cs typeface="Arial" pitchFamily="34" charset="0"/>
            </a:endParaRPr>
          </a:p>
          <a:p>
            <a:pPr>
              <a:spcBef>
                <a:spcPct val="20000"/>
              </a:spcBef>
              <a:buClr>
                <a:srgbClr val="C00000"/>
              </a:buClr>
              <a:buSzPct val="100000"/>
            </a:pPr>
            <a:r>
              <a:rPr lang="ru-RU" altLang="ru-RU" b="1" dirty="0">
                <a:solidFill>
                  <a:srgbClr val="002060"/>
                </a:solidFill>
                <a:latin typeface="Arial" pitchFamily="34" charset="0"/>
                <a:cs typeface="Arial" pitchFamily="34" charset="0"/>
              </a:rPr>
              <a:t>Коучинг как механизм  влияния</a:t>
            </a:r>
            <a:r>
              <a:rPr lang="ru-RU" altLang="ru-RU" b="1" dirty="0" smtClean="0">
                <a:solidFill>
                  <a:srgbClr val="002060"/>
                </a:solidFill>
                <a:latin typeface="Arial" pitchFamily="34" charset="0"/>
                <a:cs typeface="Arial" pitchFamily="34" charset="0"/>
              </a:rPr>
              <a:t>.</a:t>
            </a:r>
          </a:p>
          <a:p>
            <a:pPr>
              <a:spcBef>
                <a:spcPct val="20000"/>
              </a:spcBef>
              <a:buClr>
                <a:srgbClr val="C00000"/>
              </a:buClr>
              <a:buSzPct val="100000"/>
            </a:pPr>
            <a:r>
              <a:rPr lang="ru-RU" b="1" dirty="0">
                <a:solidFill>
                  <a:srgbClr val="002060"/>
                </a:solidFill>
                <a:latin typeface="Arial" panose="020B0604020202020204" pitchFamily="34" charset="0"/>
                <a:cs typeface="Arial" panose="020B0604020202020204" pitchFamily="34" charset="0"/>
              </a:rPr>
              <a:t>Структурированность </a:t>
            </a:r>
            <a:r>
              <a:rPr lang="ru-RU" b="1" dirty="0" smtClean="0">
                <a:solidFill>
                  <a:srgbClr val="002060"/>
                </a:solidFill>
                <a:latin typeface="Arial" panose="020B0604020202020204" pitchFamily="34" charset="0"/>
                <a:cs typeface="Arial" panose="020B0604020202020204" pitchFamily="34" charset="0"/>
              </a:rPr>
              <a:t>информации</a:t>
            </a:r>
          </a:p>
          <a:p>
            <a:pPr>
              <a:spcBef>
                <a:spcPct val="20000"/>
              </a:spcBef>
              <a:buClr>
                <a:srgbClr val="C00000"/>
              </a:buClr>
              <a:buSzPct val="100000"/>
            </a:pPr>
            <a:r>
              <a:rPr lang="ru-RU" b="1" dirty="0">
                <a:solidFill>
                  <a:srgbClr val="002060"/>
                </a:solidFill>
                <a:latin typeface="Arial" panose="020B0604020202020204" pitchFamily="34" charset="0"/>
                <a:cs typeface="Arial" panose="020B0604020202020204" pitchFamily="34" charset="0"/>
              </a:rPr>
              <a:t>Обратная </a:t>
            </a:r>
            <a:r>
              <a:rPr lang="ru-RU" b="1" dirty="0" smtClean="0">
                <a:solidFill>
                  <a:srgbClr val="002060"/>
                </a:solidFill>
                <a:latin typeface="Arial" panose="020B0604020202020204" pitchFamily="34" charset="0"/>
                <a:cs typeface="Arial" panose="020B0604020202020204" pitchFamily="34" charset="0"/>
              </a:rPr>
              <a:t>связь.</a:t>
            </a:r>
            <a:endParaRPr lang="ru-RU" dirty="0" smtClean="0">
              <a:solidFill>
                <a:srgbClr val="002060"/>
              </a:solidFill>
              <a:latin typeface="Arial" panose="020B0604020202020204" pitchFamily="34" charset="0"/>
              <a:cs typeface="Arial" panose="020B0604020202020204" pitchFamily="34" charset="0"/>
            </a:endParaRPr>
          </a:p>
          <a:p>
            <a:pPr>
              <a:spcBef>
                <a:spcPct val="20000"/>
              </a:spcBef>
              <a:buClr>
                <a:srgbClr val="C00000"/>
              </a:buClr>
              <a:buSzPct val="100000"/>
            </a:pPr>
            <a:r>
              <a:rPr lang="ru-RU" b="1" dirty="0" smtClean="0">
                <a:solidFill>
                  <a:srgbClr val="002060"/>
                </a:solidFill>
                <a:latin typeface="Arial" panose="020B0604020202020204" pitchFamily="34" charset="0"/>
                <a:cs typeface="Arial" panose="020B0604020202020204" pitchFamily="34" charset="0"/>
              </a:rPr>
              <a:t>Организованная коммуникация</a:t>
            </a:r>
            <a:r>
              <a:rPr lang="ru-RU" b="1" dirty="0">
                <a:solidFill>
                  <a:srgbClr val="002060"/>
                </a:solidFill>
                <a:latin typeface="Arial" panose="020B0604020202020204" pitchFamily="34" charset="0"/>
                <a:cs typeface="Arial" panose="020B0604020202020204" pitchFamily="34" charset="0"/>
              </a:rPr>
              <a:t>.</a:t>
            </a:r>
            <a:endParaRPr lang="ru-RU" b="1" dirty="0" smtClean="0">
              <a:solidFill>
                <a:srgbClr val="002060"/>
              </a:solidFill>
              <a:latin typeface="Arial" panose="020B0604020202020204" pitchFamily="34" charset="0"/>
              <a:cs typeface="Arial" panose="020B0604020202020204" pitchFamily="34" charset="0"/>
            </a:endParaRPr>
          </a:p>
          <a:p>
            <a:pPr>
              <a:spcBef>
                <a:spcPct val="20000"/>
              </a:spcBef>
              <a:buClr>
                <a:srgbClr val="C00000"/>
              </a:buClr>
              <a:buSzPct val="100000"/>
            </a:pPr>
            <a:r>
              <a:rPr lang="ru-RU" altLang="ru-RU" b="1" dirty="0">
                <a:solidFill>
                  <a:srgbClr val="002060"/>
                </a:solidFill>
                <a:latin typeface="Arial" panose="020B0604020202020204" pitchFamily="34" charset="0"/>
                <a:cs typeface="Arial" panose="020B0604020202020204" pitchFamily="34" charset="0"/>
              </a:rPr>
              <a:t>Определение </a:t>
            </a:r>
            <a:r>
              <a:rPr lang="ru-RU" altLang="ru-RU" b="1" dirty="0" smtClean="0">
                <a:solidFill>
                  <a:srgbClr val="002060"/>
                </a:solidFill>
                <a:latin typeface="Arial" panose="020B0604020202020204" pitchFamily="34" charset="0"/>
                <a:cs typeface="Arial" panose="020B0604020202020204" pitchFamily="34" charset="0"/>
              </a:rPr>
              <a:t>цели.</a:t>
            </a:r>
            <a:endParaRPr lang="ru-RU" b="1" dirty="0">
              <a:solidFill>
                <a:srgbClr val="002060"/>
              </a:solidFill>
              <a:latin typeface="Arial" panose="020B0604020202020204" pitchFamily="34" charset="0"/>
              <a:cs typeface="Arial" panose="020B0604020202020204" pitchFamily="34" charset="0"/>
            </a:endParaRPr>
          </a:p>
        </p:txBody>
      </p:sp>
      <p:sp>
        <p:nvSpPr>
          <p:cNvPr id="3" name="Прямоугольник 2"/>
          <p:cNvSpPr/>
          <p:nvPr/>
        </p:nvSpPr>
        <p:spPr>
          <a:xfrm>
            <a:off x="909237" y="1781360"/>
            <a:ext cx="232229" cy="234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909237" y="2670189"/>
            <a:ext cx="232229" cy="234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909237" y="2373433"/>
            <a:ext cx="232229" cy="234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909237" y="2994599"/>
            <a:ext cx="232229" cy="234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909237" y="3319009"/>
            <a:ext cx="232229" cy="234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909237" y="3643419"/>
            <a:ext cx="232229" cy="234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909237" y="3987417"/>
            <a:ext cx="232229" cy="234000"/>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ая выноска 14"/>
          <p:cNvSpPr/>
          <p:nvPr/>
        </p:nvSpPr>
        <p:spPr>
          <a:xfrm>
            <a:off x="-3285892" y="1814300"/>
            <a:ext cx="3575119" cy="1560633"/>
          </a:xfrm>
          <a:prstGeom prst="wedgeRectCallout">
            <a:avLst>
              <a:gd name="adj1" fmla="val 69719"/>
              <a:gd name="adj2" fmla="val -2318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smtClean="0">
                <a:latin typeface="Arial" panose="020B0604020202020204" pitchFamily="34" charset="0"/>
                <a:cs typeface="Arial" panose="020B0604020202020204" pitchFamily="34" charset="0"/>
              </a:rPr>
              <a:t>Три правильных ответа: </a:t>
            </a:r>
          </a:p>
          <a:p>
            <a:pPr algn="just"/>
            <a:r>
              <a:rPr lang="ru-RU" sz="1200" dirty="0" smtClean="0">
                <a:latin typeface="Arial" panose="020B0604020202020204" pitchFamily="34" charset="0"/>
                <a:cs typeface="Arial" panose="020B0604020202020204" pitchFamily="34" charset="0"/>
              </a:rPr>
              <a:t>Готовность брать на себя ответственность, </a:t>
            </a:r>
          </a:p>
          <a:p>
            <a:pPr algn="just"/>
            <a:r>
              <a:rPr lang="ru-RU" sz="1200" dirty="0" err="1" smtClean="0">
                <a:latin typeface="Arial" panose="020B0604020202020204" pitchFamily="34" charset="0"/>
                <a:cs typeface="Arial" panose="020B0604020202020204" pitchFamily="34" charset="0"/>
              </a:rPr>
              <a:t>Проактивный</a:t>
            </a:r>
            <a:r>
              <a:rPr lang="ru-RU" sz="1200" dirty="0" smtClean="0">
                <a:latin typeface="Arial" panose="020B0604020202020204" pitchFamily="34" charset="0"/>
                <a:cs typeface="Arial" panose="020B0604020202020204" pitchFamily="34" charset="0"/>
              </a:rPr>
              <a:t> подход, </a:t>
            </a:r>
          </a:p>
          <a:p>
            <a:pPr algn="just"/>
            <a:r>
              <a:rPr lang="ru-RU" sz="1200" dirty="0" err="1" smtClean="0">
                <a:latin typeface="Arial" panose="020B0604020202020204" pitchFamily="34" charset="0"/>
                <a:cs typeface="Arial" panose="020B0604020202020204" pitchFamily="34" charset="0"/>
              </a:rPr>
              <a:t>Коучинг</a:t>
            </a:r>
            <a:r>
              <a:rPr lang="ru-RU" sz="1200" dirty="0" smtClean="0">
                <a:latin typeface="Arial" panose="020B0604020202020204" pitchFamily="34" charset="0"/>
                <a:cs typeface="Arial" panose="020B0604020202020204" pitchFamily="34" charset="0"/>
              </a:rPr>
              <a:t> как механизм влияния.</a:t>
            </a:r>
          </a:p>
          <a:p>
            <a:pPr algn="just"/>
            <a:endParaRPr lang="ru-RU" sz="1200" dirty="0" smtClean="0">
              <a:latin typeface="Arial" panose="020B0604020202020204" pitchFamily="34" charset="0"/>
              <a:cs typeface="Arial" panose="020B0604020202020204" pitchFamily="34" charset="0"/>
            </a:endParaRPr>
          </a:p>
          <a:p>
            <a:pPr algn="just"/>
            <a:r>
              <a:rPr lang="ru-RU" sz="1200" dirty="0" smtClean="0">
                <a:latin typeface="Arial" panose="020B0604020202020204" pitchFamily="34" charset="0"/>
                <a:cs typeface="Arial" panose="020B0604020202020204" pitchFamily="34" charset="0"/>
              </a:rPr>
              <a:t>Правильные ответы отмечаются в квадратике слева. </a:t>
            </a:r>
          </a:p>
        </p:txBody>
      </p:sp>
      <p:sp>
        <p:nvSpPr>
          <p:cNvPr id="16" name="5-конечная звезда 15"/>
          <p:cNvSpPr/>
          <p:nvPr/>
        </p:nvSpPr>
        <p:spPr>
          <a:xfrm>
            <a:off x="814615" y="2293828"/>
            <a:ext cx="384628" cy="344983"/>
          </a:xfrm>
          <a:prstGeom prst="star5">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5-конечная звезда 16"/>
          <p:cNvSpPr/>
          <p:nvPr/>
        </p:nvSpPr>
        <p:spPr>
          <a:xfrm>
            <a:off x="833037" y="1725868"/>
            <a:ext cx="384628" cy="344983"/>
          </a:xfrm>
          <a:prstGeom prst="star5">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5-конечная звезда 17"/>
          <p:cNvSpPr/>
          <p:nvPr/>
        </p:nvSpPr>
        <p:spPr>
          <a:xfrm>
            <a:off x="814615" y="2594617"/>
            <a:ext cx="384628" cy="344983"/>
          </a:xfrm>
          <a:prstGeom prst="star5">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81075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a:extLst>
              <a:ext uri="{FF2B5EF4-FFF2-40B4-BE49-F238E27FC236}">
                <a16:creationId xmlns:a16="http://schemas.microsoft.com/office/drawing/2014/main" xmlns="" id="{586A274F-CB5E-AE26-0CAB-2313F8510476}"/>
              </a:ext>
            </a:extLst>
          </p:cNvPr>
          <p:cNvGrpSpPr/>
          <p:nvPr/>
        </p:nvGrpSpPr>
        <p:grpSpPr>
          <a:xfrm>
            <a:off x="-188686" y="1835157"/>
            <a:ext cx="9504990" cy="3542385"/>
            <a:chOff x="880389" y="3566377"/>
            <a:chExt cx="16520372" cy="5870647"/>
          </a:xfrm>
        </p:grpSpPr>
        <p:pic>
          <p:nvPicPr>
            <p:cNvPr id="10" name="Рисунок 9" descr="Изображение выглядит как текст, казино, комната&#10;&#10;Автоматически созданное описание">
              <a:extLst>
                <a:ext uri="{FF2B5EF4-FFF2-40B4-BE49-F238E27FC236}">
                  <a16:creationId xmlns:a16="http://schemas.microsoft.com/office/drawing/2014/main" xmlns="" id="{53CCE520-ACD4-F28A-40BF-0409892D9F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389" y="3566377"/>
              <a:ext cx="16520372" cy="5870647"/>
            </a:xfrm>
            <a:prstGeom prst="rect">
              <a:avLst/>
            </a:prstGeom>
          </p:spPr>
        </p:pic>
        <p:grpSp>
          <p:nvGrpSpPr>
            <p:cNvPr id="11" name="Группа 10">
              <a:extLst>
                <a:ext uri="{FF2B5EF4-FFF2-40B4-BE49-F238E27FC236}">
                  <a16:creationId xmlns:a16="http://schemas.microsoft.com/office/drawing/2014/main" xmlns="" id="{F17E3855-ABF0-DC77-1B0D-FF22A14B5BEF}"/>
                </a:ext>
              </a:extLst>
            </p:cNvPr>
            <p:cNvGrpSpPr/>
            <p:nvPr/>
          </p:nvGrpSpPr>
          <p:grpSpPr>
            <a:xfrm>
              <a:off x="1268399" y="4827154"/>
              <a:ext cx="640617" cy="1066500"/>
              <a:chOff x="14546160" y="2136962"/>
              <a:chExt cx="1486156" cy="2474162"/>
            </a:xfrm>
          </p:grpSpPr>
          <p:sp>
            <p:nvSpPr>
              <p:cNvPr id="12" name="Полилиния: фигура 49">
                <a:extLst>
                  <a:ext uri="{FF2B5EF4-FFF2-40B4-BE49-F238E27FC236}">
                    <a16:creationId xmlns:a16="http://schemas.microsoft.com/office/drawing/2014/main" xmlns="" id="{5D5809D4-D73F-1B1D-CDA0-898F7A076677}"/>
                  </a:ext>
                </a:extLst>
              </p:cNvPr>
              <p:cNvSpPr/>
              <p:nvPr/>
            </p:nvSpPr>
            <p:spPr>
              <a:xfrm>
                <a:off x="15171488" y="4057856"/>
                <a:ext cx="601554" cy="553268"/>
              </a:xfrm>
              <a:custGeom>
                <a:avLst/>
                <a:gdLst>
                  <a:gd name="connsiteX0" fmla="*/ 531418 w 601555"/>
                  <a:gd name="connsiteY0" fmla="*/ 493905 h 553267"/>
                  <a:gd name="connsiteX1" fmla="*/ 601555 w 601555"/>
                  <a:gd name="connsiteY1" fmla="*/ 300778 h 553267"/>
                  <a:gd name="connsiteX2" fmla="*/ 300778 w 601555"/>
                  <a:gd name="connsiteY2" fmla="*/ 0 h 553267"/>
                  <a:gd name="connsiteX3" fmla="*/ 0 w 601555"/>
                  <a:gd name="connsiteY3" fmla="*/ 300778 h 553267"/>
                  <a:gd name="connsiteX4" fmla="*/ 80922 w 601555"/>
                  <a:gd name="connsiteY4" fmla="*/ 506030 h 553267"/>
                  <a:gd name="connsiteX5" fmla="*/ 296222 w 601555"/>
                  <a:gd name="connsiteY5" fmla="*/ 553257 h 553267"/>
                  <a:gd name="connsiteX6" fmla="*/ 531418 w 601555"/>
                  <a:gd name="connsiteY6" fmla="*/ 493905 h 55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555" h="553267">
                    <a:moveTo>
                      <a:pt x="531418" y="493905"/>
                    </a:moveTo>
                    <a:cubicBezTo>
                      <a:pt x="575229" y="441654"/>
                      <a:pt x="601555" y="374331"/>
                      <a:pt x="601555" y="300778"/>
                    </a:cubicBezTo>
                    <a:cubicBezTo>
                      <a:pt x="601555" y="134647"/>
                      <a:pt x="466909" y="0"/>
                      <a:pt x="300778" y="0"/>
                    </a:cubicBezTo>
                    <a:cubicBezTo>
                      <a:pt x="134647" y="0"/>
                      <a:pt x="0" y="134647"/>
                      <a:pt x="0" y="300778"/>
                    </a:cubicBezTo>
                    <a:cubicBezTo>
                      <a:pt x="0" y="380092"/>
                      <a:pt x="30748" y="452305"/>
                      <a:pt x="80922" y="506030"/>
                    </a:cubicBezTo>
                    <a:cubicBezTo>
                      <a:pt x="80922" y="506030"/>
                      <a:pt x="127613" y="552319"/>
                      <a:pt x="296222" y="553257"/>
                    </a:cubicBezTo>
                    <a:cubicBezTo>
                      <a:pt x="464832" y="554195"/>
                      <a:pt x="531418" y="493905"/>
                      <a:pt x="531418" y="493905"/>
                    </a:cubicBezTo>
                    <a:close/>
                  </a:path>
                </a:pathLst>
              </a:custGeom>
              <a:solidFill>
                <a:srgbClr val="FFFFFF"/>
              </a:solidFill>
              <a:ln w="1673" cap="flat">
                <a:noFill/>
                <a:prstDash val="solid"/>
                <a:miter/>
              </a:ln>
            </p:spPr>
            <p:txBody>
              <a:bodyPr rtlCol="0" anchor="ctr"/>
              <a:lstStyle/>
              <a:p>
                <a:endParaRPr lang="ru-RU"/>
              </a:p>
            </p:txBody>
          </p:sp>
          <p:sp>
            <p:nvSpPr>
              <p:cNvPr id="14" name="Полилиния: фигура 50">
                <a:extLst>
                  <a:ext uri="{FF2B5EF4-FFF2-40B4-BE49-F238E27FC236}">
                    <a16:creationId xmlns:a16="http://schemas.microsoft.com/office/drawing/2014/main" xmlns="" id="{3D70B8B5-0E66-70E9-29F4-530AF3ED1C22}"/>
                  </a:ext>
                </a:extLst>
              </p:cNvPr>
              <p:cNvSpPr/>
              <p:nvPr/>
            </p:nvSpPr>
            <p:spPr>
              <a:xfrm>
                <a:off x="15171785" y="4087006"/>
                <a:ext cx="600969" cy="504115"/>
              </a:xfrm>
              <a:custGeom>
                <a:avLst/>
                <a:gdLst>
                  <a:gd name="connsiteX0" fmla="*/ 150897 w 600970"/>
                  <a:gd name="connsiteY0" fmla="*/ 502939 h 504115"/>
                  <a:gd name="connsiteX1" fmla="*/ 341612 w 600970"/>
                  <a:gd name="connsiteY1" fmla="*/ 204707 h 504115"/>
                  <a:gd name="connsiteX2" fmla="*/ 583038 w 600970"/>
                  <a:gd name="connsiteY2" fmla="*/ 332521 h 504115"/>
                  <a:gd name="connsiteX3" fmla="*/ 531122 w 600970"/>
                  <a:gd name="connsiteY3" fmla="*/ 464756 h 504115"/>
                  <a:gd name="connsiteX4" fmla="*/ 595163 w 600970"/>
                  <a:gd name="connsiteY4" fmla="*/ 206248 h 504115"/>
                  <a:gd name="connsiteX5" fmla="*/ 300682 w 600970"/>
                  <a:gd name="connsiteY5" fmla="*/ 57 h 504115"/>
                  <a:gd name="connsiteX6" fmla="*/ 3187 w 600970"/>
                  <a:gd name="connsiteY6" fmla="*/ 242019 h 504115"/>
                  <a:gd name="connsiteX7" fmla="*/ 80626 w 600970"/>
                  <a:gd name="connsiteY7" fmla="*/ 476947 h 504115"/>
                  <a:gd name="connsiteX8" fmla="*/ 150830 w 600970"/>
                  <a:gd name="connsiteY8" fmla="*/ 503006 h 5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970" h="504115">
                    <a:moveTo>
                      <a:pt x="150897" y="502939"/>
                    </a:moveTo>
                    <a:cubicBezTo>
                      <a:pt x="150897" y="502939"/>
                      <a:pt x="166103" y="258432"/>
                      <a:pt x="341612" y="204707"/>
                    </a:cubicBezTo>
                    <a:cubicBezTo>
                      <a:pt x="517122" y="150982"/>
                      <a:pt x="587125" y="262518"/>
                      <a:pt x="583038" y="332521"/>
                    </a:cubicBezTo>
                    <a:cubicBezTo>
                      <a:pt x="578952" y="402524"/>
                      <a:pt x="531122" y="464756"/>
                      <a:pt x="531122" y="464756"/>
                    </a:cubicBezTo>
                    <a:cubicBezTo>
                      <a:pt x="531122" y="464756"/>
                      <a:pt x="624839" y="349268"/>
                      <a:pt x="595163" y="206248"/>
                    </a:cubicBezTo>
                    <a:cubicBezTo>
                      <a:pt x="565487" y="63228"/>
                      <a:pt x="457435" y="-2220"/>
                      <a:pt x="300682" y="57"/>
                    </a:cubicBezTo>
                    <a:cubicBezTo>
                      <a:pt x="143930" y="2335"/>
                      <a:pt x="37351" y="34690"/>
                      <a:pt x="3187" y="242019"/>
                    </a:cubicBezTo>
                    <a:cubicBezTo>
                      <a:pt x="-18852" y="375929"/>
                      <a:pt x="80626" y="476947"/>
                      <a:pt x="80626" y="476947"/>
                    </a:cubicBezTo>
                    <a:cubicBezTo>
                      <a:pt x="80626" y="476947"/>
                      <a:pt x="129527" y="510576"/>
                      <a:pt x="150830" y="503006"/>
                    </a:cubicBezTo>
                    <a:close/>
                  </a:path>
                </a:pathLst>
              </a:custGeom>
              <a:solidFill>
                <a:schemeClr val="accent1">
                  <a:lumMod val="40000"/>
                  <a:lumOff val="60000"/>
                  <a:alpha val="23000"/>
                </a:schemeClr>
              </a:solidFill>
              <a:ln w="6693" cap="flat">
                <a:noFill/>
                <a:prstDash val="solid"/>
                <a:miter/>
              </a:ln>
            </p:spPr>
            <p:txBody>
              <a:bodyPr rtlCol="0" anchor="ctr"/>
              <a:lstStyle/>
              <a:p>
                <a:endParaRPr lang="ru-RU"/>
              </a:p>
            </p:txBody>
          </p:sp>
          <p:sp>
            <p:nvSpPr>
              <p:cNvPr id="15" name="Полилиния: фигура 51">
                <a:extLst>
                  <a:ext uri="{FF2B5EF4-FFF2-40B4-BE49-F238E27FC236}">
                    <a16:creationId xmlns:a16="http://schemas.microsoft.com/office/drawing/2014/main" xmlns="" id="{45D2C996-8118-D813-A174-8D53BFA3F597}"/>
                  </a:ext>
                </a:extLst>
              </p:cNvPr>
              <p:cNvSpPr/>
              <p:nvPr/>
            </p:nvSpPr>
            <p:spPr>
              <a:xfrm>
                <a:off x="15271903" y="3984303"/>
                <a:ext cx="463290" cy="299304"/>
              </a:xfrm>
              <a:custGeom>
                <a:avLst/>
                <a:gdLst>
                  <a:gd name="connsiteX0" fmla="*/ 463291 w 463291"/>
                  <a:gd name="connsiteY0" fmla="*/ 149652 h 299303"/>
                  <a:gd name="connsiteX1" fmla="*/ 231646 w 463291"/>
                  <a:gd name="connsiteY1" fmla="*/ 299304 h 299303"/>
                  <a:gd name="connsiteX2" fmla="*/ 0 w 463291"/>
                  <a:gd name="connsiteY2" fmla="*/ 149652 h 299303"/>
                  <a:gd name="connsiteX3" fmla="*/ 231646 w 463291"/>
                  <a:gd name="connsiteY3" fmla="*/ 0 h 299303"/>
                  <a:gd name="connsiteX4" fmla="*/ 463291 w 463291"/>
                  <a:gd name="connsiteY4" fmla="*/ 149652 h 29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291" h="299303">
                    <a:moveTo>
                      <a:pt x="463291" y="149652"/>
                    </a:moveTo>
                    <a:cubicBezTo>
                      <a:pt x="463291" y="232302"/>
                      <a:pt x="359580" y="299304"/>
                      <a:pt x="231646" y="299304"/>
                    </a:cubicBezTo>
                    <a:cubicBezTo>
                      <a:pt x="103711" y="299304"/>
                      <a:pt x="0" y="232302"/>
                      <a:pt x="0" y="149652"/>
                    </a:cubicBezTo>
                    <a:cubicBezTo>
                      <a:pt x="0" y="67001"/>
                      <a:pt x="103711" y="0"/>
                      <a:pt x="231646" y="0"/>
                    </a:cubicBezTo>
                    <a:cubicBezTo>
                      <a:pt x="359580" y="0"/>
                      <a:pt x="463291" y="67001"/>
                      <a:pt x="463291" y="149652"/>
                    </a:cubicBezTo>
                    <a:close/>
                  </a:path>
                </a:pathLst>
              </a:custGeom>
              <a:solidFill>
                <a:srgbClr val="BFD4EB"/>
              </a:solidFill>
              <a:ln w="6693" cap="flat">
                <a:noFill/>
                <a:prstDash val="solid"/>
                <a:miter/>
              </a:ln>
            </p:spPr>
            <p:txBody>
              <a:bodyPr rtlCol="0" anchor="ctr"/>
              <a:lstStyle/>
              <a:p>
                <a:endParaRPr lang="ru-RU"/>
              </a:p>
            </p:txBody>
          </p:sp>
          <p:sp>
            <p:nvSpPr>
              <p:cNvPr id="16" name="Полилиния: фигура 52">
                <a:extLst>
                  <a:ext uri="{FF2B5EF4-FFF2-40B4-BE49-F238E27FC236}">
                    <a16:creationId xmlns:a16="http://schemas.microsoft.com/office/drawing/2014/main" xmlns="" id="{A46F6838-F84D-606A-934D-B088A348B549}"/>
                  </a:ext>
                </a:extLst>
              </p:cNvPr>
              <p:cNvSpPr/>
              <p:nvPr/>
            </p:nvSpPr>
            <p:spPr>
              <a:xfrm>
                <a:off x="15154674" y="3555309"/>
                <a:ext cx="698017" cy="698019"/>
              </a:xfrm>
              <a:custGeom>
                <a:avLst/>
                <a:gdLst>
                  <a:gd name="connsiteX0" fmla="*/ 698018 w 698018"/>
                  <a:gd name="connsiteY0" fmla="*/ 349009 h 698018"/>
                  <a:gd name="connsiteX1" fmla="*/ 349009 w 698018"/>
                  <a:gd name="connsiteY1" fmla="*/ 698019 h 698018"/>
                  <a:gd name="connsiteX2" fmla="*/ 0 w 698018"/>
                  <a:gd name="connsiteY2" fmla="*/ 349009 h 698018"/>
                  <a:gd name="connsiteX3" fmla="*/ 349009 w 698018"/>
                  <a:gd name="connsiteY3" fmla="*/ 0 h 698018"/>
                  <a:gd name="connsiteX4" fmla="*/ 698018 w 698018"/>
                  <a:gd name="connsiteY4" fmla="*/ 349009 h 698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018" h="698018">
                    <a:moveTo>
                      <a:pt x="698018" y="349009"/>
                    </a:moveTo>
                    <a:cubicBezTo>
                      <a:pt x="698018" y="541762"/>
                      <a:pt x="541762" y="698019"/>
                      <a:pt x="349009" y="698019"/>
                    </a:cubicBezTo>
                    <a:cubicBezTo>
                      <a:pt x="156257" y="698019"/>
                      <a:pt x="0" y="541762"/>
                      <a:pt x="0" y="349009"/>
                    </a:cubicBezTo>
                    <a:cubicBezTo>
                      <a:pt x="0" y="156257"/>
                      <a:pt x="156257" y="0"/>
                      <a:pt x="349009" y="0"/>
                    </a:cubicBezTo>
                    <a:cubicBezTo>
                      <a:pt x="541762" y="0"/>
                      <a:pt x="698018" y="156257"/>
                      <a:pt x="698018" y="349009"/>
                    </a:cubicBezTo>
                    <a:close/>
                  </a:path>
                </a:pathLst>
              </a:custGeom>
              <a:solidFill>
                <a:srgbClr val="FFFFFF"/>
              </a:solidFill>
              <a:ln w="1673" cap="flat">
                <a:noFill/>
                <a:prstDash val="solid"/>
                <a:miter/>
              </a:ln>
            </p:spPr>
            <p:txBody>
              <a:bodyPr rtlCol="0" anchor="ctr"/>
              <a:lstStyle/>
              <a:p>
                <a:endParaRPr lang="ru-RU"/>
              </a:p>
            </p:txBody>
          </p:sp>
          <p:sp>
            <p:nvSpPr>
              <p:cNvPr id="17" name="Полилиния: фигура 53">
                <a:extLst>
                  <a:ext uri="{FF2B5EF4-FFF2-40B4-BE49-F238E27FC236}">
                    <a16:creationId xmlns:a16="http://schemas.microsoft.com/office/drawing/2014/main" xmlns="" id="{5846078F-017B-B396-DEFE-24688A9F31A0}"/>
                  </a:ext>
                </a:extLst>
              </p:cNvPr>
              <p:cNvSpPr/>
              <p:nvPr/>
            </p:nvSpPr>
            <p:spPr>
              <a:xfrm>
                <a:off x="15158297" y="3841015"/>
                <a:ext cx="691362" cy="415841"/>
              </a:xfrm>
              <a:custGeom>
                <a:avLst/>
                <a:gdLst>
                  <a:gd name="connsiteX0" fmla="*/ 690042 w 691363"/>
                  <a:gd name="connsiteY0" fmla="*/ 67 h 415840"/>
                  <a:gd name="connsiteX1" fmla="*/ 345387 w 691363"/>
                  <a:gd name="connsiteY1" fmla="*/ 293744 h 415840"/>
                  <a:gd name="connsiteX2" fmla="*/ 2005 w 691363"/>
                  <a:gd name="connsiteY2" fmla="*/ 7637 h 415840"/>
                  <a:gd name="connsiteX3" fmla="*/ 220052 w 691363"/>
                  <a:gd name="connsiteY3" fmla="*/ 388800 h 415840"/>
                  <a:gd name="connsiteX4" fmla="*/ 660768 w 691363"/>
                  <a:gd name="connsiteY4" fmla="*/ 213157 h 415840"/>
                  <a:gd name="connsiteX5" fmla="*/ 689975 w 691363"/>
                  <a:gd name="connsiteY5" fmla="*/ 0 h 41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363" h="415840">
                    <a:moveTo>
                      <a:pt x="690042" y="67"/>
                    </a:moveTo>
                    <a:cubicBezTo>
                      <a:pt x="663515" y="166533"/>
                      <a:pt x="519356" y="293744"/>
                      <a:pt x="345387" y="293744"/>
                    </a:cubicBezTo>
                    <a:cubicBezTo>
                      <a:pt x="171418" y="293744"/>
                      <a:pt x="31681" y="170351"/>
                      <a:pt x="2005" y="7637"/>
                    </a:cubicBezTo>
                    <a:cubicBezTo>
                      <a:pt x="2005" y="7637"/>
                      <a:pt x="-36112" y="289859"/>
                      <a:pt x="220052" y="388800"/>
                    </a:cubicBezTo>
                    <a:cubicBezTo>
                      <a:pt x="476215" y="487809"/>
                      <a:pt x="620508" y="288653"/>
                      <a:pt x="660768" y="213157"/>
                    </a:cubicBezTo>
                    <a:cubicBezTo>
                      <a:pt x="701028" y="137661"/>
                      <a:pt x="689975" y="0"/>
                      <a:pt x="689975" y="0"/>
                    </a:cubicBezTo>
                    <a:close/>
                  </a:path>
                </a:pathLst>
              </a:custGeom>
              <a:solidFill>
                <a:schemeClr val="accent1">
                  <a:lumMod val="40000"/>
                  <a:lumOff val="60000"/>
                  <a:alpha val="23000"/>
                </a:schemeClr>
              </a:solidFill>
              <a:ln w="6693" cap="flat">
                <a:noFill/>
                <a:prstDash val="solid"/>
                <a:miter/>
              </a:ln>
            </p:spPr>
            <p:txBody>
              <a:bodyPr rtlCol="0" anchor="ctr"/>
              <a:lstStyle/>
              <a:p>
                <a:endParaRPr lang="ru-RU"/>
              </a:p>
            </p:txBody>
          </p:sp>
          <p:sp>
            <p:nvSpPr>
              <p:cNvPr id="18" name="Полилиния: фигура 54">
                <a:extLst>
                  <a:ext uri="{FF2B5EF4-FFF2-40B4-BE49-F238E27FC236}">
                    <a16:creationId xmlns:a16="http://schemas.microsoft.com/office/drawing/2014/main" xmlns="" id="{74F85E8A-F9F8-37FD-DB4A-41BAE5F030FA}"/>
                  </a:ext>
                </a:extLst>
              </p:cNvPr>
              <p:cNvSpPr/>
              <p:nvPr/>
            </p:nvSpPr>
            <p:spPr>
              <a:xfrm>
                <a:off x="14546160" y="2280118"/>
                <a:ext cx="1485531" cy="1834544"/>
              </a:xfrm>
              <a:custGeom>
                <a:avLst/>
                <a:gdLst>
                  <a:gd name="connsiteX0" fmla="*/ 1485533 w 1485533"/>
                  <a:gd name="connsiteY0" fmla="*/ 635385 h 1834542"/>
                  <a:gd name="connsiteX1" fmla="*/ 850149 w 1485533"/>
                  <a:gd name="connsiteY1" fmla="*/ 0 h 1834542"/>
                  <a:gd name="connsiteX2" fmla="*/ 214832 w 1485533"/>
                  <a:gd name="connsiteY2" fmla="*/ 635385 h 1834542"/>
                  <a:gd name="connsiteX3" fmla="*/ 302586 w 1485533"/>
                  <a:gd name="connsiteY3" fmla="*/ 956460 h 1834542"/>
                  <a:gd name="connsiteX4" fmla="*/ 0 w 1485533"/>
                  <a:gd name="connsiteY4" fmla="*/ 1382640 h 1834542"/>
                  <a:gd name="connsiteX5" fmla="*/ 451903 w 1485533"/>
                  <a:gd name="connsiteY5" fmla="*/ 1834543 h 1834542"/>
                  <a:gd name="connsiteX6" fmla="*/ 903807 w 1485533"/>
                  <a:gd name="connsiteY6" fmla="*/ 1382640 h 1834542"/>
                  <a:gd name="connsiteX7" fmla="*/ 888801 w 1485533"/>
                  <a:gd name="connsiteY7" fmla="*/ 1268826 h 1834542"/>
                  <a:gd name="connsiteX8" fmla="*/ 1485466 w 1485533"/>
                  <a:gd name="connsiteY8" fmla="*/ 635385 h 183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5533" h="1834542">
                    <a:moveTo>
                      <a:pt x="1485533" y="635385"/>
                    </a:moveTo>
                    <a:cubicBezTo>
                      <a:pt x="1485533" y="284500"/>
                      <a:pt x="1201101" y="0"/>
                      <a:pt x="850149" y="0"/>
                    </a:cubicBezTo>
                    <a:cubicBezTo>
                      <a:pt x="499197" y="0"/>
                      <a:pt x="214832" y="284500"/>
                      <a:pt x="214832" y="635385"/>
                    </a:cubicBezTo>
                    <a:cubicBezTo>
                      <a:pt x="214832" y="752681"/>
                      <a:pt x="247187" y="862207"/>
                      <a:pt x="302586" y="956460"/>
                    </a:cubicBezTo>
                    <a:cubicBezTo>
                      <a:pt x="126541" y="1018223"/>
                      <a:pt x="0" y="1185426"/>
                      <a:pt x="0" y="1382640"/>
                    </a:cubicBezTo>
                    <a:cubicBezTo>
                      <a:pt x="0" y="1632238"/>
                      <a:pt x="202305" y="1834543"/>
                      <a:pt x="451903" y="1834543"/>
                    </a:cubicBezTo>
                    <a:cubicBezTo>
                      <a:pt x="701502" y="1834543"/>
                      <a:pt x="903807" y="1632238"/>
                      <a:pt x="903807" y="1382640"/>
                    </a:cubicBezTo>
                    <a:cubicBezTo>
                      <a:pt x="903807" y="1343250"/>
                      <a:pt x="898247" y="1305268"/>
                      <a:pt x="888801" y="1268826"/>
                    </a:cubicBezTo>
                    <a:cubicBezTo>
                      <a:pt x="1221599" y="1248730"/>
                      <a:pt x="1485466" y="973274"/>
                      <a:pt x="1485466" y="635385"/>
                    </a:cubicBezTo>
                    <a:close/>
                  </a:path>
                </a:pathLst>
              </a:custGeom>
              <a:solidFill>
                <a:srgbClr val="FFFFFF"/>
              </a:solidFill>
              <a:ln w="1673" cap="flat">
                <a:noFill/>
                <a:prstDash val="solid"/>
                <a:miter/>
              </a:ln>
            </p:spPr>
            <p:txBody>
              <a:bodyPr rtlCol="0" anchor="ctr"/>
              <a:lstStyle/>
              <a:p>
                <a:endParaRPr lang="ru-RU"/>
              </a:p>
            </p:txBody>
          </p:sp>
          <p:sp>
            <p:nvSpPr>
              <p:cNvPr id="19" name="Полилиния: фигура 55">
                <a:extLst>
                  <a:ext uri="{FF2B5EF4-FFF2-40B4-BE49-F238E27FC236}">
                    <a16:creationId xmlns:a16="http://schemas.microsoft.com/office/drawing/2014/main" xmlns="" id="{F234EB2B-4F6E-F40D-633F-47C0CE0B10E5}"/>
                  </a:ext>
                </a:extLst>
              </p:cNvPr>
              <p:cNvSpPr/>
              <p:nvPr/>
            </p:nvSpPr>
            <p:spPr>
              <a:xfrm>
                <a:off x="14671364" y="2318167"/>
                <a:ext cx="1360952" cy="1787568"/>
              </a:xfrm>
              <a:custGeom>
                <a:avLst/>
                <a:gdLst>
                  <a:gd name="connsiteX0" fmla="*/ 134 w 1360952"/>
                  <a:gd name="connsiteY0" fmla="*/ 1653273 h 1787566"/>
                  <a:gd name="connsiteX1" fmla="*/ 541534 w 1360952"/>
                  <a:gd name="connsiteY1" fmla="*/ 1524990 h 1787566"/>
                  <a:gd name="connsiteX2" fmla="*/ 618838 w 1360952"/>
                  <a:gd name="connsiteY2" fmla="*/ 1098542 h 1787566"/>
                  <a:gd name="connsiteX3" fmla="*/ 1140275 w 1360952"/>
                  <a:gd name="connsiteY3" fmla="*/ 634447 h 1787566"/>
                  <a:gd name="connsiteX4" fmla="*/ 962086 w 1360952"/>
                  <a:gd name="connsiteY4" fmla="*/ 0 h 1787566"/>
                  <a:gd name="connsiteX5" fmla="*/ 1358055 w 1360952"/>
                  <a:gd name="connsiteY5" fmla="*/ 550376 h 1787566"/>
                  <a:gd name="connsiteX6" fmla="*/ 1042606 w 1360952"/>
                  <a:gd name="connsiteY6" fmla="*/ 1147711 h 1787566"/>
                  <a:gd name="connsiteX7" fmla="*/ 770768 w 1360952"/>
                  <a:gd name="connsiteY7" fmla="*/ 1227160 h 1787566"/>
                  <a:gd name="connsiteX8" fmla="*/ 670620 w 1360952"/>
                  <a:gd name="connsiteY8" fmla="*/ 1634315 h 1787566"/>
                  <a:gd name="connsiteX9" fmla="*/ 0 w 1360952"/>
                  <a:gd name="connsiteY9" fmla="*/ 1653339 h 178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0952" h="1787566">
                    <a:moveTo>
                      <a:pt x="134" y="1653273"/>
                    </a:moveTo>
                    <a:cubicBezTo>
                      <a:pt x="134" y="1653273"/>
                      <a:pt x="339430" y="1771105"/>
                      <a:pt x="541534" y="1524990"/>
                    </a:cubicBezTo>
                    <a:cubicBezTo>
                      <a:pt x="743638" y="1278875"/>
                      <a:pt x="618838" y="1098542"/>
                      <a:pt x="618838" y="1098542"/>
                    </a:cubicBezTo>
                    <a:cubicBezTo>
                      <a:pt x="618838" y="1098542"/>
                      <a:pt x="1054128" y="1063976"/>
                      <a:pt x="1140275" y="634447"/>
                    </a:cubicBezTo>
                    <a:cubicBezTo>
                      <a:pt x="1226422" y="204917"/>
                      <a:pt x="962086" y="0"/>
                      <a:pt x="962086" y="0"/>
                    </a:cubicBezTo>
                    <a:cubicBezTo>
                      <a:pt x="962086" y="0"/>
                      <a:pt x="1324493" y="155480"/>
                      <a:pt x="1358055" y="550376"/>
                    </a:cubicBezTo>
                    <a:cubicBezTo>
                      <a:pt x="1391616" y="945273"/>
                      <a:pt x="1124265" y="1098475"/>
                      <a:pt x="1042606" y="1147711"/>
                    </a:cubicBezTo>
                    <a:cubicBezTo>
                      <a:pt x="960948" y="1196948"/>
                      <a:pt x="770768" y="1227160"/>
                      <a:pt x="770768" y="1227160"/>
                    </a:cubicBezTo>
                    <a:cubicBezTo>
                      <a:pt x="770768" y="1227160"/>
                      <a:pt x="821679" y="1446948"/>
                      <a:pt x="670620" y="1634315"/>
                    </a:cubicBezTo>
                    <a:cubicBezTo>
                      <a:pt x="519629" y="1821681"/>
                      <a:pt x="191319" y="1847941"/>
                      <a:pt x="0" y="1653339"/>
                    </a:cubicBezTo>
                    <a:close/>
                  </a:path>
                </a:pathLst>
              </a:custGeom>
              <a:solidFill>
                <a:schemeClr val="accent1">
                  <a:lumMod val="40000"/>
                  <a:lumOff val="60000"/>
                  <a:alpha val="23000"/>
                </a:schemeClr>
              </a:solidFill>
              <a:ln w="6693" cap="flat">
                <a:noFill/>
                <a:prstDash val="solid"/>
                <a:miter/>
              </a:ln>
            </p:spPr>
            <p:txBody>
              <a:bodyPr rtlCol="0" anchor="ctr"/>
              <a:lstStyle/>
              <a:p>
                <a:endParaRPr lang="ru-RU"/>
              </a:p>
            </p:txBody>
          </p:sp>
          <p:sp>
            <p:nvSpPr>
              <p:cNvPr id="20" name="Полилиния: фигура 56">
                <a:extLst>
                  <a:ext uri="{FF2B5EF4-FFF2-40B4-BE49-F238E27FC236}">
                    <a16:creationId xmlns:a16="http://schemas.microsoft.com/office/drawing/2014/main" xmlns="" id="{255FBD9D-FB2D-AAA3-04B4-383AFABAA14A}"/>
                  </a:ext>
                </a:extLst>
              </p:cNvPr>
              <p:cNvSpPr/>
              <p:nvPr/>
            </p:nvSpPr>
            <p:spPr>
              <a:xfrm>
                <a:off x="14710485" y="2222039"/>
                <a:ext cx="477626" cy="468114"/>
              </a:xfrm>
              <a:custGeom>
                <a:avLst/>
                <a:gdLst>
                  <a:gd name="connsiteX0" fmla="*/ 477627 w 477626"/>
                  <a:gd name="connsiteY0" fmla="*/ 234057 h 468114"/>
                  <a:gd name="connsiteX1" fmla="*/ 238813 w 477626"/>
                  <a:gd name="connsiteY1" fmla="*/ 468115 h 468114"/>
                  <a:gd name="connsiteX2" fmla="*/ 0 w 477626"/>
                  <a:gd name="connsiteY2" fmla="*/ 234057 h 468114"/>
                  <a:gd name="connsiteX3" fmla="*/ 238813 w 477626"/>
                  <a:gd name="connsiteY3" fmla="*/ 0 h 468114"/>
                  <a:gd name="connsiteX4" fmla="*/ 477627 w 477626"/>
                  <a:gd name="connsiteY4" fmla="*/ 234057 h 46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626" h="468114">
                    <a:moveTo>
                      <a:pt x="477627" y="234057"/>
                    </a:moveTo>
                    <a:cubicBezTo>
                      <a:pt x="477627" y="363324"/>
                      <a:pt x="370706" y="468115"/>
                      <a:pt x="238813" y="468115"/>
                    </a:cubicBezTo>
                    <a:cubicBezTo>
                      <a:pt x="106920" y="468115"/>
                      <a:pt x="0" y="363324"/>
                      <a:pt x="0" y="234057"/>
                    </a:cubicBezTo>
                    <a:cubicBezTo>
                      <a:pt x="0" y="104791"/>
                      <a:pt x="106920" y="0"/>
                      <a:pt x="238813" y="0"/>
                    </a:cubicBezTo>
                    <a:cubicBezTo>
                      <a:pt x="370706" y="0"/>
                      <a:pt x="477627" y="104791"/>
                      <a:pt x="477627" y="234057"/>
                    </a:cubicBezTo>
                    <a:close/>
                  </a:path>
                </a:pathLst>
              </a:custGeom>
              <a:solidFill>
                <a:srgbClr val="BFD4EB"/>
              </a:solidFill>
              <a:ln w="6693" cap="flat">
                <a:noFill/>
                <a:prstDash val="solid"/>
                <a:miter/>
              </a:ln>
            </p:spPr>
            <p:txBody>
              <a:bodyPr rtlCol="0" anchor="ctr"/>
              <a:lstStyle/>
              <a:p>
                <a:endParaRPr lang="ru-RU"/>
              </a:p>
            </p:txBody>
          </p:sp>
          <p:sp>
            <p:nvSpPr>
              <p:cNvPr id="21" name="Полилиния: фигура 57">
                <a:extLst>
                  <a:ext uri="{FF2B5EF4-FFF2-40B4-BE49-F238E27FC236}">
                    <a16:creationId xmlns:a16="http://schemas.microsoft.com/office/drawing/2014/main" xmlns="" id="{89949FBD-9C20-0F42-9B6F-BA7E2C3A6050}"/>
                  </a:ext>
                </a:extLst>
              </p:cNvPr>
              <p:cNvSpPr/>
              <p:nvPr/>
            </p:nvSpPr>
            <p:spPr>
              <a:xfrm>
                <a:off x="15260792" y="3399960"/>
                <a:ext cx="186696" cy="210008"/>
              </a:xfrm>
              <a:custGeom>
                <a:avLst/>
                <a:gdLst>
                  <a:gd name="connsiteX0" fmla="*/ 0 w 186696"/>
                  <a:gd name="connsiteY0" fmla="*/ 7101 h 210008"/>
                  <a:gd name="connsiteX1" fmla="*/ 132905 w 186696"/>
                  <a:gd name="connsiteY1" fmla="*/ 110598 h 210008"/>
                  <a:gd name="connsiteX2" fmla="*/ 186696 w 186696"/>
                  <a:gd name="connsiteY2" fmla="*/ 210009 h 210008"/>
                  <a:gd name="connsiteX3" fmla="*/ 174237 w 186696"/>
                  <a:gd name="connsiteY3" fmla="*/ 148915 h 210008"/>
                  <a:gd name="connsiteX4" fmla="*/ 106578 w 186696"/>
                  <a:gd name="connsiteY4" fmla="*/ 58816 h 210008"/>
                  <a:gd name="connsiteX5" fmla="*/ 9177 w 186696"/>
                  <a:gd name="connsiteY5" fmla="*/ 0 h 210008"/>
                  <a:gd name="connsiteX6" fmla="*/ 67 w 186696"/>
                  <a:gd name="connsiteY6" fmla="*/ 7101 h 21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696" h="210008">
                    <a:moveTo>
                      <a:pt x="0" y="7101"/>
                    </a:moveTo>
                    <a:cubicBezTo>
                      <a:pt x="0" y="7101"/>
                      <a:pt x="74558" y="28403"/>
                      <a:pt x="132905" y="110598"/>
                    </a:cubicBezTo>
                    <a:cubicBezTo>
                      <a:pt x="168677" y="161040"/>
                      <a:pt x="186696" y="210009"/>
                      <a:pt x="186696" y="210009"/>
                    </a:cubicBezTo>
                    <a:lnTo>
                      <a:pt x="174237" y="148915"/>
                    </a:lnTo>
                    <a:cubicBezTo>
                      <a:pt x="174237" y="148915"/>
                      <a:pt x="146102" y="97870"/>
                      <a:pt x="106578" y="58816"/>
                    </a:cubicBezTo>
                    <a:cubicBezTo>
                      <a:pt x="66988" y="19762"/>
                      <a:pt x="9177" y="0"/>
                      <a:pt x="9177" y="0"/>
                    </a:cubicBezTo>
                    <a:lnTo>
                      <a:pt x="67" y="7101"/>
                    </a:lnTo>
                    <a:close/>
                  </a:path>
                </a:pathLst>
              </a:custGeom>
              <a:solidFill>
                <a:srgbClr val="BFD4EB"/>
              </a:solidFill>
              <a:ln w="6693" cap="flat">
                <a:noFill/>
                <a:prstDash val="solid"/>
                <a:miter/>
              </a:ln>
            </p:spPr>
            <p:txBody>
              <a:bodyPr rtlCol="0" anchor="ctr"/>
              <a:lstStyle/>
              <a:p>
                <a:endParaRPr lang="ru-RU"/>
              </a:p>
            </p:txBody>
          </p:sp>
          <p:sp>
            <p:nvSpPr>
              <p:cNvPr id="22" name="Полилиния: фигура 58">
                <a:extLst>
                  <a:ext uri="{FF2B5EF4-FFF2-40B4-BE49-F238E27FC236}">
                    <a16:creationId xmlns:a16="http://schemas.microsoft.com/office/drawing/2014/main" xmlns="" id="{12426858-C3E4-8172-E243-0BBCF61676F5}"/>
                  </a:ext>
                </a:extLst>
              </p:cNvPr>
              <p:cNvSpPr/>
              <p:nvPr/>
            </p:nvSpPr>
            <p:spPr>
              <a:xfrm>
                <a:off x="14635729" y="2136962"/>
                <a:ext cx="545819" cy="545821"/>
              </a:xfrm>
              <a:custGeom>
                <a:avLst/>
                <a:gdLst>
                  <a:gd name="connsiteX0" fmla="*/ 545821 w 545820"/>
                  <a:gd name="connsiteY0" fmla="*/ 272911 h 545821"/>
                  <a:gd name="connsiteX1" fmla="*/ 272910 w 545820"/>
                  <a:gd name="connsiteY1" fmla="*/ 545821 h 545821"/>
                  <a:gd name="connsiteX2" fmla="*/ 0 w 545820"/>
                  <a:gd name="connsiteY2" fmla="*/ 272911 h 545821"/>
                  <a:gd name="connsiteX3" fmla="*/ 272910 w 545820"/>
                  <a:gd name="connsiteY3" fmla="*/ 0 h 545821"/>
                  <a:gd name="connsiteX4" fmla="*/ 545821 w 545820"/>
                  <a:gd name="connsiteY4" fmla="*/ 272911 h 545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820" h="545821">
                    <a:moveTo>
                      <a:pt x="545821" y="272911"/>
                    </a:moveTo>
                    <a:cubicBezTo>
                      <a:pt x="545821" y="423635"/>
                      <a:pt x="423635" y="545821"/>
                      <a:pt x="272910" y="545821"/>
                    </a:cubicBezTo>
                    <a:cubicBezTo>
                      <a:pt x="122186" y="545821"/>
                      <a:pt x="0" y="423635"/>
                      <a:pt x="0" y="272911"/>
                    </a:cubicBezTo>
                    <a:cubicBezTo>
                      <a:pt x="0" y="122186"/>
                      <a:pt x="122186" y="0"/>
                      <a:pt x="272910" y="0"/>
                    </a:cubicBezTo>
                    <a:cubicBezTo>
                      <a:pt x="423635" y="0"/>
                      <a:pt x="545821" y="122186"/>
                      <a:pt x="545821" y="272911"/>
                    </a:cubicBezTo>
                    <a:close/>
                  </a:path>
                </a:pathLst>
              </a:custGeom>
              <a:solidFill>
                <a:srgbClr val="FFFFFF">
                  <a:alpha val="90000"/>
                </a:srgbClr>
              </a:solidFill>
              <a:ln w="6693" cap="flat">
                <a:noFill/>
                <a:prstDash val="solid"/>
                <a:miter/>
              </a:ln>
            </p:spPr>
            <p:txBody>
              <a:bodyPr rtlCol="0" anchor="ctr"/>
              <a:lstStyle/>
              <a:p>
                <a:endParaRPr lang="ru-RU"/>
              </a:p>
            </p:txBody>
          </p:sp>
          <p:sp>
            <p:nvSpPr>
              <p:cNvPr id="23" name="Полилиния: фигура 59">
                <a:extLst>
                  <a:ext uri="{FF2B5EF4-FFF2-40B4-BE49-F238E27FC236}">
                    <a16:creationId xmlns:a16="http://schemas.microsoft.com/office/drawing/2014/main" xmlns="" id="{5443F711-2378-0759-B44F-FEC07012DC7B}"/>
                  </a:ext>
                </a:extLst>
              </p:cNvPr>
              <p:cNvSpPr/>
              <p:nvPr/>
            </p:nvSpPr>
            <p:spPr>
              <a:xfrm>
                <a:off x="14643508" y="2152101"/>
                <a:ext cx="477626" cy="468114"/>
              </a:xfrm>
              <a:custGeom>
                <a:avLst/>
                <a:gdLst>
                  <a:gd name="connsiteX0" fmla="*/ 477627 w 477626"/>
                  <a:gd name="connsiteY0" fmla="*/ 234057 h 468114"/>
                  <a:gd name="connsiteX1" fmla="*/ 238813 w 477626"/>
                  <a:gd name="connsiteY1" fmla="*/ 468115 h 468114"/>
                  <a:gd name="connsiteX2" fmla="*/ 0 w 477626"/>
                  <a:gd name="connsiteY2" fmla="*/ 234057 h 468114"/>
                  <a:gd name="connsiteX3" fmla="*/ 238813 w 477626"/>
                  <a:gd name="connsiteY3" fmla="*/ 0 h 468114"/>
                  <a:gd name="connsiteX4" fmla="*/ 477627 w 477626"/>
                  <a:gd name="connsiteY4" fmla="*/ 234057 h 46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626" h="468114">
                    <a:moveTo>
                      <a:pt x="477627" y="234057"/>
                    </a:moveTo>
                    <a:cubicBezTo>
                      <a:pt x="477627" y="363324"/>
                      <a:pt x="370706" y="468115"/>
                      <a:pt x="238813" y="468115"/>
                    </a:cubicBezTo>
                    <a:cubicBezTo>
                      <a:pt x="106920" y="468115"/>
                      <a:pt x="0" y="363324"/>
                      <a:pt x="0" y="234057"/>
                    </a:cubicBezTo>
                    <a:cubicBezTo>
                      <a:pt x="0" y="104791"/>
                      <a:pt x="106920" y="0"/>
                      <a:pt x="238813" y="0"/>
                    </a:cubicBezTo>
                    <a:cubicBezTo>
                      <a:pt x="370706" y="0"/>
                      <a:pt x="477627" y="104791"/>
                      <a:pt x="477627" y="234057"/>
                    </a:cubicBezTo>
                    <a:close/>
                  </a:path>
                </a:pathLst>
              </a:custGeom>
              <a:solidFill>
                <a:srgbClr val="FFFFFF"/>
              </a:solidFill>
              <a:ln w="6693" cap="flat">
                <a:noFill/>
                <a:prstDash val="solid"/>
                <a:miter/>
              </a:ln>
            </p:spPr>
            <p:txBody>
              <a:bodyPr rtlCol="0" anchor="ctr"/>
              <a:lstStyle/>
              <a:p>
                <a:endParaRPr lang="ru-RU"/>
              </a:p>
            </p:txBody>
          </p:sp>
        </p:grpSp>
      </p:grpSp>
      <p:sp>
        <p:nvSpPr>
          <p:cNvPr id="8" name="Текст 7"/>
          <p:cNvSpPr>
            <a:spLocks noGrp="1"/>
          </p:cNvSpPr>
          <p:nvPr>
            <p:ph type="body" sz="quarter" idx="11"/>
          </p:nvPr>
        </p:nvSpPr>
        <p:spPr>
          <a:xfrm>
            <a:off x="539749" y="1476375"/>
            <a:ext cx="4860925" cy="671739"/>
          </a:xfrm>
        </p:spPr>
        <p:txBody>
          <a:bodyPr/>
          <a:lstStyle/>
          <a:p>
            <a:r>
              <a:rPr lang="ru-RU" dirty="0" smtClean="0"/>
              <a:t>Тема 3</a:t>
            </a:r>
            <a:endParaRPr lang="ru-RU" dirty="0"/>
          </a:p>
          <a:p>
            <a:endParaRPr lang="ru-RU" dirty="0"/>
          </a:p>
        </p:txBody>
      </p:sp>
      <p:sp>
        <p:nvSpPr>
          <p:cNvPr id="13" name="Текст 12"/>
          <p:cNvSpPr>
            <a:spLocks noGrp="1"/>
          </p:cNvSpPr>
          <p:nvPr>
            <p:ph type="body" sz="quarter" idx="14"/>
          </p:nvPr>
        </p:nvSpPr>
        <p:spPr>
          <a:xfrm>
            <a:off x="539748" y="2410731"/>
            <a:ext cx="4779738" cy="637269"/>
          </a:xfrm>
        </p:spPr>
        <p:txBody>
          <a:bodyPr/>
          <a:lstStyle/>
          <a:p>
            <a:r>
              <a:rPr lang="ru-RU" sz="2000" dirty="0"/>
              <a:t>Документальная основа понятия «Культура безопасности»</a:t>
            </a:r>
          </a:p>
          <a:p>
            <a:endParaRPr lang="ru-RU" sz="2000" dirty="0"/>
          </a:p>
        </p:txBody>
      </p:sp>
    </p:spTree>
    <p:extLst>
      <p:ext uri="{BB962C8B-B14F-4D97-AF65-F5344CB8AC3E}">
        <p14:creationId xmlns:p14="http://schemas.microsoft.com/office/powerpoint/2010/main" val="173232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ppt_x"/>
                                          </p:val>
                                        </p:tav>
                                        <p:tav tm="100000">
                                          <p:val>
                                            <p:strVal val="#ppt_x"/>
                                          </p:val>
                                        </p:tav>
                                      </p:tavLst>
                                    </p:anim>
                                    <p:anim calcmode="lin" valueType="num">
                                      <p:cBhvr additive="base">
                                        <p:cTn id="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smtClean="0">
                <a:latin typeface="Arial" panose="020B0604020202020204" pitchFamily="34" charset="0"/>
                <a:cs typeface="Arial" panose="020B0604020202020204" pitchFamily="34" charset="0"/>
              </a:rPr>
              <a:t>Авария на Чернобыльской АЭС (СССР)</a:t>
            </a:r>
            <a:endParaRPr lang="ru-RU" dirty="0">
              <a:latin typeface="Arial" panose="020B0604020202020204" pitchFamily="34" charset="0"/>
              <a:cs typeface="Arial" panose="020B0604020202020204" pitchFamily="34" charset="0"/>
            </a:endParaRPr>
          </a:p>
        </p:txBody>
      </p:sp>
      <p:sp>
        <p:nvSpPr>
          <p:cNvPr id="12" name="Текст 11"/>
          <p:cNvSpPr txBox="1">
            <a:spLocks noGrp="1"/>
          </p:cNvSpPr>
          <p:nvPr>
            <p:ph type="body" sz="quarter" idx="10"/>
          </p:nvPr>
        </p:nvSpPr>
        <p:spPr>
          <a:xfrm>
            <a:off x="2984500" y="1140506"/>
            <a:ext cx="4965700" cy="3293209"/>
          </a:xfrm>
          <a:prstGeom prst="rect">
            <a:avLst/>
          </a:prstGeom>
          <a:noFill/>
        </p:spPr>
        <p:txBody>
          <a:bodyPr wrap="square" rtlCol="0">
            <a:spAutoFit/>
          </a:bodyPr>
          <a:lstStyle/>
          <a:p>
            <a:r>
              <a:rPr lang="ru-RU" sz="1400" dirty="0" smtClean="0">
                <a:latin typeface="Arial" panose="020B0604020202020204" pitchFamily="34" charset="0"/>
                <a:cs typeface="Arial" panose="020B0604020202020204" pitchFamily="34" charset="0"/>
              </a:rPr>
              <a:t>МАГАТЭ </a:t>
            </a:r>
            <a:r>
              <a:rPr lang="ru-RU" sz="1400" dirty="0">
                <a:latin typeface="Arial" panose="020B0604020202020204" pitchFamily="34" charset="0"/>
                <a:cs typeface="Arial" panose="020B0604020202020204" pitchFamily="34" charset="0"/>
              </a:rPr>
              <a:t>создало </a:t>
            </a:r>
            <a:r>
              <a:rPr lang="ru-RU" sz="1400" b="1" dirty="0">
                <a:latin typeface="Arial" panose="020B0604020202020204" pitchFamily="34" charset="0"/>
                <a:cs typeface="Arial" panose="020B0604020202020204" pitchFamily="34" charset="0"/>
              </a:rPr>
              <a:t>Консультативную группу по ядерной безопасности (</a:t>
            </a:r>
            <a:r>
              <a:rPr lang="en-US" sz="1400" b="1" dirty="0">
                <a:latin typeface="Arial" panose="020B0604020202020204" pitchFamily="34" charset="0"/>
                <a:cs typeface="Arial" panose="020B0604020202020204" pitchFamily="34" charset="0"/>
              </a:rPr>
              <a:t>INSAG</a:t>
            </a:r>
            <a:r>
              <a:rPr lang="ru-RU" sz="1400" b="1" dirty="0">
                <a:latin typeface="Arial" panose="020B0604020202020204" pitchFamily="34" charset="0"/>
                <a:cs typeface="Arial" panose="020B0604020202020204" pitchFamily="34" charset="0"/>
              </a:rPr>
              <a:t>)</a:t>
            </a:r>
            <a:r>
              <a:rPr lang="ru-RU" sz="1400" dirty="0">
                <a:latin typeface="Arial" panose="020B0604020202020204" pitchFamily="34" charset="0"/>
                <a:cs typeface="Arial" panose="020B0604020202020204" pitchFamily="34" charset="0"/>
              </a:rPr>
              <a:t>, которая  в своём отчёте 1986 года представила анализ причин аварии. </a:t>
            </a:r>
            <a:endParaRPr lang="en-US" sz="1400" dirty="0" smtClean="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ru-RU" sz="1400" dirty="0" smtClean="0">
                <a:latin typeface="Arial" panose="020B0604020202020204" pitchFamily="34" charset="0"/>
                <a:cs typeface="Arial" panose="020B0604020202020204" pitchFamily="34" charset="0"/>
              </a:rPr>
              <a:t>Впоследствии </a:t>
            </a:r>
            <a:r>
              <a:rPr lang="ru-RU" sz="1400" dirty="0">
                <a:latin typeface="Arial" panose="020B0604020202020204" pitchFamily="34" charset="0"/>
                <a:cs typeface="Arial" panose="020B0604020202020204" pitchFamily="34" charset="0"/>
              </a:rPr>
              <a:t>указанные причины были пересмотрены, и в 1993 году был издан документ </a:t>
            </a:r>
            <a:r>
              <a:rPr lang="en-US" sz="1400" dirty="0">
                <a:latin typeface="Arial" panose="020B0604020202020204" pitchFamily="34" charset="0"/>
                <a:cs typeface="Arial" panose="020B0604020202020204" pitchFamily="34" charset="0"/>
              </a:rPr>
              <a:t>INSAG</a:t>
            </a:r>
            <a:r>
              <a:rPr lang="ru-RU" sz="1400" dirty="0">
                <a:latin typeface="Arial" panose="020B0604020202020204" pitchFamily="34" charset="0"/>
                <a:cs typeface="Arial" panose="020B0604020202020204" pitchFamily="34" charset="0"/>
              </a:rPr>
              <a:t>-7. Согласно данному документу, в числе основных причин указывались </a:t>
            </a:r>
            <a:r>
              <a:rPr lang="ru-RU" sz="1400" b="1" dirty="0">
                <a:latin typeface="Arial" panose="020B0604020202020204" pitchFamily="34" charset="0"/>
                <a:cs typeface="Arial" panose="020B0604020202020204" pitchFamily="34" charset="0"/>
              </a:rPr>
              <a:t>недостатки конструкции реактора</a:t>
            </a:r>
            <a:r>
              <a:rPr lang="ru-RU" sz="1400" dirty="0">
                <a:latin typeface="Arial" panose="020B0604020202020204" pitchFamily="34" charset="0"/>
                <a:cs typeface="Arial" panose="020B0604020202020204" pitchFamily="34" charset="0"/>
              </a:rPr>
              <a:t>, а также тот факт, что </a:t>
            </a:r>
            <a:r>
              <a:rPr lang="ru-RU" sz="1400" b="1" dirty="0">
                <a:latin typeface="Arial" panose="020B0604020202020204" pitchFamily="34" charset="0"/>
                <a:cs typeface="Arial" panose="020B0604020202020204" pitchFamily="34" charset="0"/>
              </a:rPr>
              <a:t>персонал не обладал достаточным пониманием </a:t>
            </a:r>
            <a:r>
              <a:rPr lang="ru-RU" sz="1400" dirty="0">
                <a:latin typeface="Arial" panose="020B0604020202020204" pitchFamily="34" charset="0"/>
                <a:cs typeface="Arial" panose="020B0604020202020204" pitchFamily="34" charset="0"/>
              </a:rPr>
              <a:t>особенностей станции, влияющих на безопасность, допустил ряд ошибок и нарушил существующие инструкции и программу испытаний </a:t>
            </a:r>
            <a:r>
              <a:rPr lang="ru-RU" sz="1400" i="1" dirty="0">
                <a:latin typeface="Arial" panose="020B0604020202020204" pitchFamily="34" charset="0"/>
                <a:cs typeface="Arial" panose="020B0604020202020204" pitchFamily="34" charset="0"/>
              </a:rPr>
              <a:t>(останов 4 блока для </a:t>
            </a:r>
            <a:r>
              <a:rPr lang="ru-RU" sz="1400" i="1" dirty="0" err="1" smtClean="0">
                <a:latin typeface="Arial" panose="020B0604020202020204" pitchFamily="34" charset="0"/>
                <a:cs typeface="Arial" panose="020B0604020202020204" pitchFamily="34" charset="0"/>
              </a:rPr>
              <a:t>планово</a:t>
            </a:r>
            <a:r>
              <a:rPr lang="ru-RU" sz="1400" i="1" dirty="0" smtClean="0">
                <a:latin typeface="Arial" panose="020B0604020202020204" pitchFamily="34" charset="0"/>
                <a:cs typeface="Arial" panose="020B0604020202020204" pitchFamily="34" charset="0"/>
              </a:rPr>
              <a:t> предупредительного ремонта</a:t>
            </a:r>
            <a:r>
              <a:rPr lang="ru-RU" sz="1400" i="1" dirty="0">
                <a:latin typeface="Arial" panose="020B0604020202020204" pitchFamily="34" charset="0"/>
                <a:cs typeface="Arial" panose="020B0604020202020204" pitchFamily="34" charset="0"/>
              </a:rPr>
              <a:t>: во время испытания оборудования «любой ценой»).</a:t>
            </a:r>
            <a:endParaRPr lang="ru-RU" sz="1400" dirty="0">
              <a:latin typeface="Arial" panose="020B0604020202020204" pitchFamily="34" charset="0"/>
              <a:cs typeface="Arial" panose="020B0604020202020204" pitchFamily="34" charset="0"/>
            </a:endParaRPr>
          </a:p>
          <a:p>
            <a:endParaRPr lang="ru-RU" sz="1400" dirty="0">
              <a:latin typeface="Arial" panose="020B0604020202020204" pitchFamily="34" charset="0"/>
              <a:cs typeface="Arial" panose="020B0604020202020204" pitchFamily="34" charset="0"/>
            </a:endParaRPr>
          </a:p>
        </p:txBody>
      </p:sp>
      <p:sp>
        <p:nvSpPr>
          <p:cNvPr id="13" name="Объект 2"/>
          <p:cNvSpPr txBox="1">
            <a:spLocks/>
          </p:cNvSpPr>
          <p:nvPr/>
        </p:nvSpPr>
        <p:spPr>
          <a:xfrm>
            <a:off x="539750" y="1140506"/>
            <a:ext cx="2736304" cy="368300"/>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ru-RU" sz="1800" b="1" dirty="0" smtClean="0">
                <a:solidFill>
                  <a:srgbClr val="002060"/>
                </a:solidFill>
                <a:latin typeface="Arial" panose="020B0604020202020204" pitchFamily="34" charset="0"/>
                <a:cs typeface="Arial" panose="020B0604020202020204" pitchFamily="34" charset="0"/>
              </a:rPr>
              <a:t>26 апреля 1986</a:t>
            </a:r>
            <a:endParaRPr lang="ru-RU" sz="1800" b="1" dirty="0">
              <a:solidFill>
                <a:srgbClr val="002060"/>
              </a:solidFill>
              <a:latin typeface="Arial" panose="020B0604020202020204" pitchFamily="34" charset="0"/>
              <a:cs typeface="Arial" panose="020B0604020202020204" pitchFamily="34" charset="0"/>
            </a:endParaRPr>
          </a:p>
        </p:txBody>
      </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565" y="1508806"/>
            <a:ext cx="1656184" cy="205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Прямоугольник 14"/>
          <p:cNvSpPr/>
          <p:nvPr/>
        </p:nvSpPr>
        <p:spPr>
          <a:xfrm>
            <a:off x="588190" y="3561086"/>
            <a:ext cx="1774010" cy="861774"/>
          </a:xfrm>
          <a:prstGeom prst="rect">
            <a:avLst/>
          </a:prstGeom>
        </p:spPr>
        <p:txBody>
          <a:bodyPr wrap="square">
            <a:spAutoFit/>
          </a:bodyPr>
          <a:lstStyle/>
          <a:p>
            <a:r>
              <a:rPr lang="ru-RU" sz="1200" dirty="0" smtClean="0">
                <a:latin typeface="Arial" panose="020B0604020202020204" pitchFamily="34" charset="0"/>
                <a:cs typeface="Arial" panose="020B0604020202020204" pitchFamily="34" charset="0"/>
              </a:rPr>
              <a:t>Тип реактора: РБМК реактор большой мощности канальный </a:t>
            </a:r>
          </a:p>
          <a:p>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9642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Термин «Культура безопасности» </a:t>
            </a:r>
            <a:r>
              <a:rPr lang="ru-RU" dirty="0" smtClean="0"/>
              <a:t/>
            </a:r>
            <a:br>
              <a:rPr lang="ru-RU" dirty="0" smtClean="0"/>
            </a:br>
            <a:r>
              <a:rPr lang="ru-RU" dirty="0" smtClean="0"/>
              <a:t>(</a:t>
            </a:r>
            <a:r>
              <a:rPr lang="ru-RU" dirty="0"/>
              <a:t>первое упоминание)</a:t>
            </a:r>
          </a:p>
        </p:txBody>
      </p:sp>
      <p:sp>
        <p:nvSpPr>
          <p:cNvPr id="10" name="Текст 3"/>
          <p:cNvSpPr>
            <a:spLocks noGrp="1"/>
          </p:cNvSpPr>
          <p:nvPr>
            <p:ph type="body" sz="quarter" idx="10"/>
          </p:nvPr>
        </p:nvSpPr>
        <p:spPr>
          <a:xfrm>
            <a:off x="2682081" y="1513567"/>
            <a:ext cx="6090443" cy="1696357"/>
          </a:xfrm>
        </p:spPr>
        <p:txBody>
          <a:bodyPr/>
          <a:lstStyle/>
          <a:p>
            <a:r>
              <a:rPr lang="ru-RU" sz="1800" dirty="0" smtClean="0"/>
              <a:t>В 1986 г. экспертами Международной консультативной группы по ядерной безопасности </a:t>
            </a:r>
            <a:r>
              <a:rPr lang="en-US" sz="1800" dirty="0" smtClean="0"/>
              <a:t>(INSAG)</a:t>
            </a:r>
            <a:r>
              <a:rPr lang="ru-RU" sz="1800" dirty="0" smtClean="0"/>
              <a:t> в «Итоговом докладе и совещании по рассмотрению причин и последствий аварии в Чернобыле» </a:t>
            </a:r>
            <a:r>
              <a:rPr lang="en-US" sz="1800" dirty="0" smtClean="0"/>
              <a:t>INSAG-1</a:t>
            </a:r>
            <a:r>
              <a:rPr lang="ru-RU" sz="1800" dirty="0" smtClean="0"/>
              <a:t> был введен термин «Культура безопасности».</a:t>
            </a:r>
            <a:endParaRPr lang="ru-RU" sz="1800" dirty="0"/>
          </a:p>
        </p:txBody>
      </p:sp>
      <p:sp>
        <p:nvSpPr>
          <p:cNvPr id="11" name="Текст 3"/>
          <p:cNvSpPr txBox="1">
            <a:spLocks/>
          </p:cNvSpPr>
          <p:nvPr/>
        </p:nvSpPr>
        <p:spPr>
          <a:xfrm>
            <a:off x="2682081" y="2955261"/>
            <a:ext cx="6090443" cy="1115332"/>
          </a:xfrm>
          <a:prstGeom prst="rect">
            <a:avLst/>
          </a:prstGeom>
          <a:ln>
            <a:noFill/>
          </a:ln>
        </p:spPr>
        <p:txBody>
          <a:bodyPr lIns="0" tIns="0" rIns="0" bIns="0"/>
          <a:lstStyle>
            <a:lvl1pPr marL="0" indent="0" algn="l" defTabSz="1218072" rtl="0" eaLnBrk="1" latinLnBrk="0" hangingPunct="1">
              <a:lnSpc>
                <a:spcPct val="90000"/>
              </a:lnSpc>
              <a:spcBef>
                <a:spcPts val="1332"/>
              </a:spcBef>
              <a:buFont typeface="Arial" pitchFamily="34" charset="0"/>
              <a:buNone/>
              <a:defRPr sz="1599" kern="1200">
                <a:solidFill>
                  <a:srgbClr val="333333"/>
                </a:solidFill>
                <a:latin typeface="Arial" charset="0"/>
                <a:ea typeface="Arial" charset="0"/>
                <a:cs typeface="Arial" charset="0"/>
              </a:defRPr>
            </a:lvl1pPr>
            <a:lvl2pPr marL="913554" indent="-304518" algn="l" defTabSz="1218072" rtl="0" eaLnBrk="1" latinLnBrk="0" hangingPunct="1">
              <a:lnSpc>
                <a:spcPct val="90000"/>
              </a:lnSpc>
              <a:spcBef>
                <a:spcPts val="666"/>
              </a:spcBef>
              <a:buFont typeface="Arial"/>
              <a:buChar char="•"/>
              <a:defRPr sz="3197" kern="1200">
                <a:solidFill>
                  <a:schemeClr val="tx1"/>
                </a:solidFill>
                <a:latin typeface="+mn-lt"/>
                <a:ea typeface="+mn-ea"/>
                <a:cs typeface="+mn-cs"/>
              </a:defRPr>
            </a:lvl2pPr>
            <a:lvl3pPr marL="1522590" indent="-304518" algn="l" defTabSz="1218072" rtl="0" eaLnBrk="1" latinLnBrk="0" hangingPunct="1">
              <a:lnSpc>
                <a:spcPct val="90000"/>
              </a:lnSpc>
              <a:spcBef>
                <a:spcPts val="666"/>
              </a:spcBef>
              <a:buFont typeface="Arial"/>
              <a:buChar char="•"/>
              <a:defRPr sz="2664" kern="1200">
                <a:solidFill>
                  <a:schemeClr val="tx1"/>
                </a:solidFill>
                <a:latin typeface="+mn-lt"/>
                <a:ea typeface="+mn-ea"/>
                <a:cs typeface="+mn-cs"/>
              </a:defRPr>
            </a:lvl3pPr>
            <a:lvl4pPr marL="2131626" indent="-304518" algn="l" defTabSz="1218072" rtl="0" eaLnBrk="1" latinLnBrk="0" hangingPunct="1">
              <a:lnSpc>
                <a:spcPct val="90000"/>
              </a:lnSpc>
              <a:spcBef>
                <a:spcPts val="666"/>
              </a:spcBef>
              <a:buFont typeface="Arial"/>
              <a:buChar char="•"/>
              <a:defRPr sz="2398" kern="1200">
                <a:solidFill>
                  <a:schemeClr val="tx1"/>
                </a:solidFill>
                <a:latin typeface="+mn-lt"/>
                <a:ea typeface="+mn-ea"/>
                <a:cs typeface="+mn-cs"/>
              </a:defRPr>
            </a:lvl4pPr>
            <a:lvl5pPr marL="2740663" indent="-304518" algn="l" defTabSz="1218072" rtl="0" eaLnBrk="1" latinLnBrk="0" hangingPunct="1">
              <a:lnSpc>
                <a:spcPct val="90000"/>
              </a:lnSpc>
              <a:spcBef>
                <a:spcPts val="666"/>
              </a:spcBef>
              <a:buFont typeface="Arial"/>
              <a:buChar char="•"/>
              <a:defRPr sz="2398" kern="1200">
                <a:solidFill>
                  <a:schemeClr val="tx1"/>
                </a:solidFill>
                <a:latin typeface="+mn-lt"/>
                <a:ea typeface="+mn-ea"/>
                <a:cs typeface="+mn-cs"/>
              </a:defRPr>
            </a:lvl5pPr>
            <a:lvl6pPr marL="3349699" indent="-304518" algn="l" defTabSz="1218072" rtl="0" eaLnBrk="1" latinLnBrk="0" hangingPunct="1">
              <a:lnSpc>
                <a:spcPct val="90000"/>
              </a:lnSpc>
              <a:spcBef>
                <a:spcPts val="666"/>
              </a:spcBef>
              <a:buFont typeface="Arial"/>
              <a:buChar char="•"/>
              <a:defRPr sz="2398" kern="1200">
                <a:solidFill>
                  <a:schemeClr val="tx1"/>
                </a:solidFill>
                <a:latin typeface="+mn-lt"/>
                <a:ea typeface="+mn-ea"/>
                <a:cs typeface="+mn-cs"/>
              </a:defRPr>
            </a:lvl6pPr>
            <a:lvl7pPr marL="3958735" indent="-304518" algn="l" defTabSz="1218072" rtl="0" eaLnBrk="1" latinLnBrk="0" hangingPunct="1">
              <a:lnSpc>
                <a:spcPct val="90000"/>
              </a:lnSpc>
              <a:spcBef>
                <a:spcPts val="666"/>
              </a:spcBef>
              <a:buFont typeface="Arial"/>
              <a:buChar char="•"/>
              <a:defRPr sz="2398" kern="1200">
                <a:solidFill>
                  <a:schemeClr val="tx1"/>
                </a:solidFill>
                <a:latin typeface="+mn-lt"/>
                <a:ea typeface="+mn-ea"/>
                <a:cs typeface="+mn-cs"/>
              </a:defRPr>
            </a:lvl7pPr>
            <a:lvl8pPr marL="4567771" indent="-304518" algn="l" defTabSz="1218072" rtl="0" eaLnBrk="1" latinLnBrk="0" hangingPunct="1">
              <a:lnSpc>
                <a:spcPct val="90000"/>
              </a:lnSpc>
              <a:spcBef>
                <a:spcPts val="666"/>
              </a:spcBef>
              <a:buFont typeface="Arial"/>
              <a:buChar char="•"/>
              <a:defRPr sz="2398" kern="1200">
                <a:solidFill>
                  <a:schemeClr val="tx1"/>
                </a:solidFill>
                <a:latin typeface="+mn-lt"/>
                <a:ea typeface="+mn-ea"/>
                <a:cs typeface="+mn-cs"/>
              </a:defRPr>
            </a:lvl8pPr>
            <a:lvl9pPr marL="5176807" indent="-304518" algn="l" defTabSz="1218072" rtl="0" eaLnBrk="1" latinLnBrk="0" hangingPunct="1">
              <a:lnSpc>
                <a:spcPct val="90000"/>
              </a:lnSpc>
              <a:spcBef>
                <a:spcPts val="666"/>
              </a:spcBef>
              <a:buFont typeface="Arial"/>
              <a:buChar char="•"/>
              <a:defRPr sz="2398" kern="1200">
                <a:solidFill>
                  <a:schemeClr val="tx1"/>
                </a:solidFill>
                <a:latin typeface="+mn-lt"/>
                <a:ea typeface="+mn-ea"/>
                <a:cs typeface="+mn-cs"/>
              </a:defRPr>
            </a:lvl9pPr>
          </a:lstStyle>
          <a:p>
            <a:r>
              <a:rPr lang="ru-RU" dirty="0" smtClean="0">
                <a:solidFill>
                  <a:srgbClr val="002060"/>
                </a:solidFill>
              </a:rPr>
              <a:t>«В рамках процесса повышения безопасности… необходимо создать и поддерживать </a:t>
            </a:r>
            <a:r>
              <a:rPr lang="ru-RU" b="1" dirty="0" smtClean="0">
                <a:solidFill>
                  <a:srgbClr val="002060"/>
                </a:solidFill>
              </a:rPr>
              <a:t>культуру безопасности</a:t>
            </a:r>
            <a:r>
              <a:rPr lang="ru-RU" dirty="0" smtClean="0">
                <a:solidFill>
                  <a:srgbClr val="002060"/>
                </a:solidFill>
              </a:rPr>
              <a:t>…»</a:t>
            </a:r>
          </a:p>
          <a:p>
            <a:r>
              <a:rPr lang="en-US" dirty="0" smtClean="0"/>
              <a:t>INSAG-1</a:t>
            </a:r>
            <a:r>
              <a:rPr lang="ru-RU" dirty="0" smtClean="0"/>
              <a:t> «Итоговый доклад о совещании по рассмотрению причин и последствий аварии в Чернобыле»</a:t>
            </a:r>
            <a:endParaRPr lang="ru-RU" dirty="0"/>
          </a:p>
        </p:txBody>
      </p:sp>
      <p:pic>
        <p:nvPicPr>
          <p:cNvPr id="12" name="Рисунок 11"/>
          <p:cNvPicPr>
            <a:picLocks noChangeAspect="1"/>
          </p:cNvPicPr>
          <p:nvPr/>
        </p:nvPicPr>
        <p:blipFill>
          <a:blip r:embed="rId3"/>
          <a:stretch>
            <a:fillRect/>
          </a:stretch>
        </p:blipFill>
        <p:spPr>
          <a:xfrm>
            <a:off x="539750" y="1513567"/>
            <a:ext cx="1679575" cy="2317192"/>
          </a:xfrm>
          <a:prstGeom prst="rect">
            <a:avLst/>
          </a:prstGeom>
        </p:spPr>
      </p:pic>
    </p:spTree>
    <p:extLst>
      <p:ext uri="{BB962C8B-B14F-4D97-AF65-F5344CB8AC3E}">
        <p14:creationId xmlns:p14="http://schemas.microsoft.com/office/powerpoint/2010/main" val="39992989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a:t>Первое определение понятия «Культура безопасности»</a:t>
            </a:r>
            <a:endParaRPr lang="ru-RU" dirty="0"/>
          </a:p>
        </p:txBody>
      </p:sp>
      <p:sp>
        <p:nvSpPr>
          <p:cNvPr id="9" name="Текст 3"/>
          <p:cNvSpPr>
            <a:spLocks noGrp="1"/>
          </p:cNvSpPr>
          <p:nvPr>
            <p:ph type="body" sz="quarter" idx="10"/>
          </p:nvPr>
        </p:nvSpPr>
        <p:spPr>
          <a:xfrm>
            <a:off x="579550" y="1306286"/>
            <a:ext cx="4859225" cy="3284835"/>
          </a:xfrm>
        </p:spPr>
        <p:txBody>
          <a:bodyPr/>
          <a:lstStyle/>
          <a:p>
            <a:r>
              <a:rPr lang="ru-RU" sz="1800" dirty="0" smtClean="0">
                <a:solidFill>
                  <a:schemeClr val="tx1"/>
                </a:solidFill>
              </a:rPr>
              <a:t>В документе МАГАТЭ </a:t>
            </a:r>
            <a:r>
              <a:rPr lang="en-US" sz="1800" dirty="0" smtClean="0">
                <a:solidFill>
                  <a:schemeClr val="tx1"/>
                </a:solidFill>
              </a:rPr>
              <a:t>INSAG-4</a:t>
            </a:r>
            <a:r>
              <a:rPr lang="ru-RU" sz="1800" dirty="0" smtClean="0">
                <a:solidFill>
                  <a:schemeClr val="tx1"/>
                </a:solidFill>
              </a:rPr>
              <a:t>, выпущенном в 1991 году, было представлено первое определение культуры безопасности.</a:t>
            </a:r>
          </a:p>
          <a:p>
            <a:r>
              <a:rPr lang="ru-RU" sz="1800" dirty="0" smtClean="0">
                <a:solidFill>
                  <a:srgbClr val="002060"/>
                </a:solidFill>
              </a:rPr>
              <a:t>«Культура безопасности определяется как такой набор характеристик и особенностей деятельности организаций и поведения отдельных лиц, который устанавливает, что проблемам безопасности, как обладающим высшим приоритетом, уделяется внимание, определяемое их значимостью»</a:t>
            </a:r>
            <a:endParaRPr lang="ru-RU" sz="1800" dirty="0">
              <a:solidFill>
                <a:srgbClr val="002060"/>
              </a:solidFill>
            </a:endParaRPr>
          </a:p>
        </p:txBody>
      </p:sp>
      <p:pic>
        <p:nvPicPr>
          <p:cNvPr id="11" name="Рисунок 10"/>
          <p:cNvPicPr>
            <a:picLocks noChangeAspect="1"/>
          </p:cNvPicPr>
          <p:nvPr/>
        </p:nvPicPr>
        <p:blipFill>
          <a:blip r:embed="rId3"/>
          <a:stretch>
            <a:fillRect/>
          </a:stretch>
        </p:blipFill>
        <p:spPr>
          <a:xfrm>
            <a:off x="6490412" y="1265847"/>
            <a:ext cx="1835969" cy="2614039"/>
          </a:xfrm>
          <a:prstGeom prst="rect">
            <a:avLst/>
          </a:prstGeom>
        </p:spPr>
      </p:pic>
      <p:sp>
        <p:nvSpPr>
          <p:cNvPr id="15" name="TextBox 14"/>
          <p:cNvSpPr txBox="1"/>
          <p:nvPr/>
        </p:nvSpPr>
        <p:spPr>
          <a:xfrm>
            <a:off x="7005593" y="3879886"/>
            <a:ext cx="805605" cy="338554"/>
          </a:xfrm>
          <a:prstGeom prst="rect">
            <a:avLst/>
          </a:prstGeom>
          <a:noFill/>
        </p:spPr>
        <p:txBody>
          <a:bodyPr wrap="none" rtlCol="0">
            <a:spAutoFit/>
          </a:bodyPr>
          <a:lstStyle/>
          <a:p>
            <a:r>
              <a:rPr lang="ru-RU" sz="1600" dirty="0" smtClean="0">
                <a:latin typeface="Arial" panose="020B0604020202020204" pitchFamily="34" charset="0"/>
                <a:cs typeface="Arial" panose="020B0604020202020204" pitchFamily="34" charset="0"/>
              </a:rPr>
              <a:t>1991 г.</a:t>
            </a: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12068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t>Авария на АЭС Фукусима-1</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323" y="3126542"/>
            <a:ext cx="2622324" cy="1782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http://inntec.ru/images/ENERGY/vetrogeneretor-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9732" y="1312863"/>
            <a:ext cx="2488378" cy="186213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Текст 11"/>
          <p:cNvSpPr txBox="1">
            <a:spLocks/>
          </p:cNvSpPr>
          <p:nvPr/>
        </p:nvSpPr>
        <p:spPr>
          <a:xfrm>
            <a:off x="3276054" y="1446213"/>
            <a:ext cx="4965700" cy="1357295"/>
          </a:xfrm>
          <a:prstGeom prst="rect">
            <a:avLst/>
          </a:prstGeom>
          <a:noFill/>
        </p:spPr>
        <p:txBody>
          <a:bodyPr wrap="square" lIns="0" tIns="0" rIns="0" bIns="0" rtlCol="0">
            <a:spAutoFit/>
          </a:bodyPr>
          <a:lstStyle>
            <a:lvl1pPr marL="0" indent="0" algn="l" defTabSz="914400" rtl="0" eaLnBrk="1" latinLnBrk="0" hangingPunct="1">
              <a:lnSpc>
                <a:spcPct val="90000"/>
              </a:lnSpc>
              <a:spcBef>
                <a:spcPts val="1000"/>
              </a:spcBef>
              <a:buFont typeface="Arial" pitchFamily="34" charset="0"/>
              <a:buNone/>
              <a:defRPr sz="1200" kern="1200">
                <a:solidFill>
                  <a:srgbClr val="333333"/>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ru-RU" sz="1400" dirty="0" smtClean="0">
                <a:solidFill>
                  <a:srgbClr val="002060"/>
                </a:solidFill>
              </a:rPr>
              <a:t>Авария </a:t>
            </a:r>
            <a:r>
              <a:rPr lang="ru-RU" sz="1400" dirty="0">
                <a:solidFill>
                  <a:srgbClr val="002060"/>
                </a:solidFill>
              </a:rPr>
              <a:t>продемонстрировала важность </a:t>
            </a:r>
            <a:r>
              <a:rPr lang="ru-RU" sz="1400" b="1" dirty="0">
                <a:solidFill>
                  <a:srgbClr val="002060"/>
                </a:solidFill>
              </a:rPr>
              <a:t>тщательного анализа возможного влияния на ядерную безопасность маловероятного влияния  экстремального внешнего воздействия</a:t>
            </a:r>
            <a:r>
              <a:rPr lang="ru-RU" sz="1400" dirty="0">
                <a:solidFill>
                  <a:srgbClr val="002060"/>
                </a:solidFill>
              </a:rPr>
              <a:t>. А также важность реагирования аварийной команды и обеспечения контроля над ситуацией, </a:t>
            </a:r>
            <a:r>
              <a:rPr lang="ru-RU" sz="1400" b="1" dirty="0">
                <a:solidFill>
                  <a:srgbClr val="002060"/>
                </a:solidFill>
              </a:rPr>
              <a:t>проведения подготовки персонала </a:t>
            </a:r>
            <a:r>
              <a:rPr lang="ru-RU" sz="1400" dirty="0">
                <a:solidFill>
                  <a:srgbClr val="002060"/>
                </a:solidFill>
              </a:rPr>
              <a:t>и наличия ресурсов для таких </a:t>
            </a:r>
            <a:r>
              <a:rPr lang="ru-RU" sz="1400" dirty="0" smtClean="0">
                <a:solidFill>
                  <a:srgbClr val="002060"/>
                </a:solidFill>
              </a:rPr>
              <a:t>случаев</a:t>
            </a:r>
            <a:r>
              <a:rPr lang="ru-RU" sz="1400" dirty="0">
                <a:solidFill>
                  <a:srgbClr val="002060"/>
                </a:solidFill>
              </a:rPr>
              <a:t>.</a:t>
            </a:r>
          </a:p>
        </p:txBody>
      </p:sp>
      <p:sp>
        <p:nvSpPr>
          <p:cNvPr id="12" name="Объект 2"/>
          <p:cNvSpPr txBox="1">
            <a:spLocks/>
          </p:cNvSpPr>
          <p:nvPr/>
        </p:nvSpPr>
        <p:spPr>
          <a:xfrm>
            <a:off x="539750" y="944563"/>
            <a:ext cx="2736304" cy="368300"/>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ru-RU" sz="1800" b="1" dirty="0" smtClean="0">
                <a:solidFill>
                  <a:srgbClr val="002060"/>
                </a:solidFill>
                <a:latin typeface="Arial" panose="020B0604020202020204" pitchFamily="34" charset="0"/>
                <a:cs typeface="Arial" panose="020B0604020202020204" pitchFamily="34" charset="0"/>
              </a:rPr>
              <a:t>11 марта 2011</a:t>
            </a:r>
            <a:endParaRPr lang="ru-RU" sz="1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69715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p:cNvPicPr>
            <a:picLocks noChangeAspect="1"/>
          </p:cNvPicPr>
          <p:nvPr/>
        </p:nvPicPr>
        <p:blipFill>
          <a:blip r:embed="rId3"/>
          <a:stretch>
            <a:fillRect/>
          </a:stretch>
        </p:blipFill>
        <p:spPr>
          <a:xfrm>
            <a:off x="7004625" y="1229403"/>
            <a:ext cx="1707278" cy="2419585"/>
          </a:xfrm>
          <a:prstGeom prst="rect">
            <a:avLst/>
          </a:prstGeom>
        </p:spPr>
      </p:pic>
      <p:sp>
        <p:nvSpPr>
          <p:cNvPr id="4" name="Заголовок 3"/>
          <p:cNvSpPr>
            <a:spLocks noGrp="1"/>
          </p:cNvSpPr>
          <p:nvPr>
            <p:ph type="title"/>
          </p:nvPr>
        </p:nvSpPr>
        <p:spPr/>
        <p:txBody>
          <a:bodyPr/>
          <a:lstStyle/>
          <a:p>
            <a:r>
              <a:rPr lang="ru-RU"/>
              <a:t>Культура безопасности в РФ </a:t>
            </a:r>
          </a:p>
        </p:txBody>
      </p:sp>
      <p:sp>
        <p:nvSpPr>
          <p:cNvPr id="9" name="Текст 3"/>
          <p:cNvSpPr>
            <a:spLocks noGrp="1"/>
          </p:cNvSpPr>
          <p:nvPr>
            <p:ph type="body" sz="quarter" idx="10"/>
          </p:nvPr>
        </p:nvSpPr>
        <p:spPr>
          <a:xfrm>
            <a:off x="1972765" y="1246916"/>
            <a:ext cx="1816439" cy="3255508"/>
          </a:xfrm>
        </p:spPr>
        <p:txBody>
          <a:bodyPr/>
          <a:lstStyle/>
          <a:p>
            <a:r>
              <a:rPr lang="ru-RU" dirty="0" smtClean="0">
                <a:solidFill>
                  <a:srgbClr val="002060"/>
                </a:solidFill>
              </a:rPr>
              <a:t>«Культура безопасности – набор характеристик и особенностей деятельности организаций и поведения отдельных лиц, который устанавливает, что </a:t>
            </a:r>
            <a:r>
              <a:rPr lang="ru-RU" b="1" dirty="0" smtClean="0">
                <a:solidFill>
                  <a:srgbClr val="002060"/>
                </a:solidFill>
              </a:rPr>
              <a:t>вопросам </a:t>
            </a:r>
            <a:r>
              <a:rPr lang="ru-RU" dirty="0" smtClean="0">
                <a:solidFill>
                  <a:srgbClr val="002060"/>
                </a:solidFill>
              </a:rPr>
              <a:t>обеспечения безопасности АС, как обладающим высшим приоритетом, уделяется внимание, определяемое их значимостью»</a:t>
            </a:r>
            <a:endParaRPr lang="ru-RU" dirty="0">
              <a:solidFill>
                <a:srgbClr val="002060"/>
              </a:solidFill>
            </a:endParaRPr>
          </a:p>
        </p:txBody>
      </p:sp>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975" y="1246916"/>
            <a:ext cx="1538189" cy="2175560"/>
          </a:xfrm>
          <a:prstGeom prst="rect">
            <a:avLst/>
          </a:prstGeom>
          <a:ln>
            <a:solidFill>
              <a:schemeClr val="accent1"/>
            </a:solidFill>
          </a:ln>
        </p:spPr>
      </p:pic>
      <p:sp>
        <p:nvSpPr>
          <p:cNvPr id="15" name="Текст 3"/>
          <p:cNvSpPr>
            <a:spLocks noGrp="1"/>
          </p:cNvSpPr>
          <p:nvPr>
            <p:ph type="body" sz="quarter" idx="10"/>
          </p:nvPr>
        </p:nvSpPr>
        <p:spPr>
          <a:xfrm>
            <a:off x="4312193" y="1246917"/>
            <a:ext cx="2810613" cy="3100110"/>
          </a:xfrm>
        </p:spPr>
        <p:txBody>
          <a:bodyPr/>
          <a:lstStyle/>
          <a:p>
            <a:pPr algn="r"/>
            <a:r>
              <a:rPr lang="ru-RU" dirty="0" smtClean="0">
                <a:solidFill>
                  <a:srgbClr val="002060"/>
                </a:solidFill>
              </a:rPr>
              <a:t>РБ-152-18 разработано с учетом отечественного и международного опыта регулирования безопасности атомных станций. При разработке руководства по безопасности учитывались рекомендации документов МАГАТЭ безопасности:</a:t>
            </a:r>
          </a:p>
          <a:p>
            <a:pPr marL="171450" indent="-171450" algn="r">
              <a:spcBef>
                <a:spcPts val="600"/>
              </a:spcBef>
              <a:buFont typeface="Arial" panose="020B0604020202020204" pitchFamily="34" charset="0"/>
              <a:buChar char="•"/>
            </a:pPr>
            <a:r>
              <a:rPr lang="ru-RU" i="1" dirty="0" smtClean="0">
                <a:solidFill>
                  <a:srgbClr val="002060"/>
                </a:solidFill>
              </a:rPr>
              <a:t>«Основополагающие принципы безопасности. Основы безопасности» </a:t>
            </a:r>
            <a:r>
              <a:rPr lang="ru-RU" dirty="0" smtClean="0">
                <a:solidFill>
                  <a:srgbClr val="002060"/>
                </a:solidFill>
              </a:rPr>
              <a:t>(</a:t>
            </a:r>
            <a:r>
              <a:rPr lang="en-US" dirty="0" smtClean="0">
                <a:solidFill>
                  <a:srgbClr val="002060"/>
                </a:solidFill>
              </a:rPr>
              <a:t>SF-1</a:t>
            </a:r>
            <a:r>
              <a:rPr lang="ru-RU" dirty="0" smtClean="0">
                <a:solidFill>
                  <a:srgbClr val="002060"/>
                </a:solidFill>
              </a:rPr>
              <a:t>)</a:t>
            </a:r>
            <a:r>
              <a:rPr lang="ru-RU" i="1" dirty="0">
                <a:solidFill>
                  <a:srgbClr val="002060"/>
                </a:solidFill>
              </a:rPr>
              <a:t>;</a:t>
            </a:r>
            <a:endParaRPr lang="ru-RU" i="1" dirty="0" smtClean="0">
              <a:solidFill>
                <a:srgbClr val="002060"/>
              </a:solidFill>
            </a:endParaRPr>
          </a:p>
          <a:p>
            <a:pPr marL="171450" indent="-171450" algn="r">
              <a:spcBef>
                <a:spcPts val="600"/>
              </a:spcBef>
              <a:buFont typeface="Arial" panose="020B0604020202020204" pitchFamily="34" charset="0"/>
              <a:buChar char="•"/>
            </a:pPr>
            <a:r>
              <a:rPr lang="ru-RU" i="1" dirty="0" smtClean="0">
                <a:solidFill>
                  <a:srgbClr val="002060"/>
                </a:solidFill>
              </a:rPr>
              <a:t>«Безопасность атомных электростанций: проектирование» </a:t>
            </a:r>
            <a:r>
              <a:rPr lang="en-US" dirty="0" smtClean="0">
                <a:solidFill>
                  <a:srgbClr val="002060"/>
                </a:solidFill>
              </a:rPr>
              <a:t>(SSR-2</a:t>
            </a:r>
            <a:r>
              <a:rPr lang="ru-RU" dirty="0" smtClean="0">
                <a:solidFill>
                  <a:srgbClr val="002060"/>
                </a:solidFill>
              </a:rPr>
              <a:t>/</a:t>
            </a:r>
            <a:r>
              <a:rPr lang="en-US" dirty="0" smtClean="0">
                <a:solidFill>
                  <a:srgbClr val="002060"/>
                </a:solidFill>
              </a:rPr>
              <a:t>1. Rev.1)</a:t>
            </a:r>
            <a:r>
              <a:rPr lang="ru-RU" dirty="0" smtClean="0">
                <a:solidFill>
                  <a:srgbClr val="002060"/>
                </a:solidFill>
              </a:rPr>
              <a:t>;</a:t>
            </a:r>
          </a:p>
          <a:p>
            <a:pPr marL="171450" indent="-171450" algn="r">
              <a:spcBef>
                <a:spcPts val="600"/>
              </a:spcBef>
              <a:buFont typeface="Arial" panose="020B0604020202020204" pitchFamily="34" charset="0"/>
              <a:buChar char="•"/>
            </a:pPr>
            <a:r>
              <a:rPr lang="ru-RU" i="1" dirty="0" smtClean="0">
                <a:solidFill>
                  <a:srgbClr val="002060"/>
                </a:solidFill>
              </a:rPr>
              <a:t>«Безопасность атомных электростанций, ввод в эксплуатацию и эксплуатация» </a:t>
            </a:r>
            <a:r>
              <a:rPr lang="en-US" dirty="0" smtClean="0">
                <a:solidFill>
                  <a:srgbClr val="002060"/>
                </a:solidFill>
              </a:rPr>
              <a:t>(SSR-2</a:t>
            </a:r>
            <a:r>
              <a:rPr lang="ru-RU" dirty="0" smtClean="0">
                <a:solidFill>
                  <a:srgbClr val="002060"/>
                </a:solidFill>
              </a:rPr>
              <a:t>/</a:t>
            </a:r>
            <a:r>
              <a:rPr lang="en-US" dirty="0" smtClean="0">
                <a:solidFill>
                  <a:srgbClr val="002060"/>
                </a:solidFill>
              </a:rPr>
              <a:t>2. Rev.1)</a:t>
            </a:r>
            <a:r>
              <a:rPr lang="ru-RU" dirty="0" smtClean="0">
                <a:solidFill>
                  <a:srgbClr val="002060"/>
                </a:solidFill>
              </a:rPr>
              <a:t>.</a:t>
            </a:r>
            <a:endParaRPr lang="ru-RU" dirty="0">
              <a:solidFill>
                <a:srgbClr val="002060"/>
              </a:solidFill>
            </a:endParaRPr>
          </a:p>
        </p:txBody>
      </p:sp>
    </p:spTree>
    <p:extLst>
      <p:ext uri="{BB962C8B-B14F-4D97-AF65-F5344CB8AC3E}">
        <p14:creationId xmlns:p14="http://schemas.microsoft.com/office/powerpoint/2010/main" val="21479869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a:t>Формирование и поддержание культуры безопасности (НП-001-15)</a:t>
            </a:r>
            <a:endParaRPr lang="ru-RU" dirty="0"/>
          </a:p>
        </p:txBody>
      </p:sp>
      <p:sp>
        <p:nvSpPr>
          <p:cNvPr id="8" name="Текст 3"/>
          <p:cNvSpPr>
            <a:spLocks noGrp="1"/>
          </p:cNvSpPr>
          <p:nvPr>
            <p:ph type="body" sz="quarter" idx="10"/>
          </p:nvPr>
        </p:nvSpPr>
        <p:spPr>
          <a:xfrm>
            <a:off x="115055" y="3728441"/>
            <a:ext cx="6066670" cy="1252298"/>
          </a:xfrm>
        </p:spPr>
        <p:txBody>
          <a:bodyPr/>
          <a:lstStyle/>
          <a:p>
            <a:pPr marL="0" indent="0">
              <a:buNone/>
            </a:pPr>
            <a:r>
              <a:rPr lang="ru-RU" sz="1050" dirty="0" smtClean="0"/>
              <a:t>Статья 23 Федерального закона № 170-ФЗ «Об использовании атомной энергии»:</a:t>
            </a:r>
          </a:p>
          <a:p>
            <a:pPr marL="0" indent="0">
              <a:buNone/>
            </a:pPr>
            <a:r>
              <a:rPr lang="ru-RU" sz="1050" dirty="0" smtClean="0"/>
              <a:t>«Государственное регулирование безопасности при использовании атомной энергии осуществляется путем:</a:t>
            </a:r>
          </a:p>
          <a:p>
            <a:pPr marL="342900" indent="-342900">
              <a:buFont typeface="+mj-lt"/>
              <a:buAutoNum type="arabicPeriod"/>
            </a:pPr>
            <a:r>
              <a:rPr lang="ru-RU" sz="1050" dirty="0" smtClean="0"/>
              <a:t>Разработки и введения в действие федеральных норм и правил…»</a:t>
            </a:r>
            <a:endParaRPr lang="ru-RU" sz="1050" dirty="0"/>
          </a:p>
        </p:txBody>
      </p:sp>
      <p:sp>
        <p:nvSpPr>
          <p:cNvPr id="10" name="Текст 7"/>
          <p:cNvSpPr>
            <a:spLocks noGrp="1"/>
          </p:cNvSpPr>
          <p:nvPr>
            <p:ph type="body" sz="quarter" idx="4294967295"/>
          </p:nvPr>
        </p:nvSpPr>
        <p:spPr>
          <a:xfrm>
            <a:off x="2859314" y="1549868"/>
            <a:ext cx="6197651" cy="1639201"/>
          </a:xfrm>
          <a:prstGeom prst="rect">
            <a:avLst/>
          </a:prstGeom>
        </p:spPr>
        <p:txBody>
          <a:bodyPr/>
          <a:lstStyle/>
          <a:p>
            <a:pPr marL="0" indent="0">
              <a:buNone/>
            </a:pPr>
            <a:r>
              <a:rPr lang="ru-RU" sz="2000" dirty="0" smtClean="0">
                <a:latin typeface="Arial" panose="020B0604020202020204" pitchFamily="34" charset="0"/>
                <a:cs typeface="Arial" panose="020B0604020202020204" pitchFamily="34" charset="0"/>
              </a:rPr>
              <a:t>«У всех работников и организаций, связанных с размещением, сооружением и эксплуатацией и выводом из эксплуатации АС, </a:t>
            </a:r>
            <a:r>
              <a:rPr lang="ru-RU" sz="2000" b="1" dirty="0" smtClean="0">
                <a:latin typeface="Arial" panose="020B0604020202020204" pitchFamily="34" charset="0"/>
                <a:cs typeface="Arial" panose="020B0604020202020204" pitchFamily="34" charset="0"/>
              </a:rPr>
              <a:t>проектированием</a:t>
            </a:r>
            <a:r>
              <a:rPr lang="ru-RU" sz="2000" dirty="0" smtClean="0">
                <a:latin typeface="Arial" panose="020B0604020202020204" pitchFamily="34" charset="0"/>
                <a:cs typeface="Arial" panose="020B0604020202020204" pitchFamily="34" charset="0"/>
              </a:rPr>
              <a:t>, конструированием и изготовлением их систем и элементов, должна</a:t>
            </a:r>
            <a:r>
              <a:rPr lang="ru-RU" sz="2000" b="1" dirty="0" smtClean="0">
                <a:latin typeface="Arial" panose="020B0604020202020204" pitchFamily="34" charset="0"/>
                <a:cs typeface="Arial" panose="020B0604020202020204" pitchFamily="34" charset="0"/>
              </a:rPr>
              <a:t> формироваться и поддерживаться культура безопасности</a:t>
            </a:r>
            <a:r>
              <a:rPr lang="ru-RU" sz="2000" dirty="0" smtClean="0">
                <a:latin typeface="Arial" panose="020B0604020202020204" pitchFamily="34" charset="0"/>
                <a:cs typeface="Arial" panose="020B0604020202020204" pitchFamily="34" charset="0"/>
              </a:rPr>
              <a:t>».</a:t>
            </a:r>
            <a:endParaRPr lang="ru-RU" sz="2000" dirty="0">
              <a:latin typeface="Arial" panose="020B0604020202020204" pitchFamily="34" charset="0"/>
              <a:cs typeface="Arial" panose="020B0604020202020204" pitchFamily="34" charset="0"/>
            </a:endParaRPr>
          </a:p>
        </p:txBody>
      </p:sp>
      <p:pic>
        <p:nvPicPr>
          <p:cNvPr id="13" name="Рисунок 12"/>
          <p:cNvPicPr>
            <a:picLocks noChangeAspect="1"/>
          </p:cNvPicPr>
          <p:nvPr/>
        </p:nvPicPr>
        <p:blipFill>
          <a:blip r:embed="rId3"/>
          <a:stretch>
            <a:fillRect/>
          </a:stretch>
        </p:blipFill>
        <p:spPr>
          <a:xfrm>
            <a:off x="1047750" y="1097584"/>
            <a:ext cx="1608363" cy="2543771"/>
          </a:xfrm>
          <a:prstGeom prst="rect">
            <a:avLst/>
          </a:prstGeom>
        </p:spPr>
      </p:pic>
    </p:spTree>
    <p:extLst>
      <p:ext uri="{BB962C8B-B14F-4D97-AF65-F5344CB8AC3E}">
        <p14:creationId xmlns:p14="http://schemas.microsoft.com/office/powerpoint/2010/main" val="35064778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750" y="431800"/>
            <a:ext cx="6561138" cy="665784"/>
          </a:xfrm>
        </p:spPr>
        <p:txBody>
          <a:bodyPr/>
          <a:lstStyle/>
          <a:p>
            <a:r>
              <a:rPr lang="ru-RU" dirty="0" smtClean="0"/>
              <a:t>Пути формирования </a:t>
            </a:r>
            <a:r>
              <a:rPr lang="ru-RU" dirty="0"/>
              <a:t>и </a:t>
            </a:r>
            <a:r>
              <a:rPr lang="ru-RU" dirty="0" smtClean="0"/>
              <a:t>поддержания </a:t>
            </a:r>
            <a:r>
              <a:rPr lang="ru-RU" dirty="0"/>
              <a:t>культуры безопасности (НП-001-15)</a:t>
            </a:r>
          </a:p>
        </p:txBody>
      </p:sp>
      <p:sp>
        <p:nvSpPr>
          <p:cNvPr id="10" name="Текст 7"/>
          <p:cNvSpPr>
            <a:spLocks noGrp="1"/>
          </p:cNvSpPr>
          <p:nvPr>
            <p:ph type="body" sz="quarter" idx="4294967295"/>
          </p:nvPr>
        </p:nvSpPr>
        <p:spPr>
          <a:xfrm>
            <a:off x="539750" y="1252502"/>
            <a:ext cx="8076426" cy="3609430"/>
          </a:xfrm>
          <a:prstGeom prst="rect">
            <a:avLst/>
          </a:prstGeom>
        </p:spPr>
        <p:txBody>
          <a:bodyPr/>
          <a:lstStyle/>
          <a:p>
            <a:pPr>
              <a:spcBef>
                <a:spcPts val="0"/>
              </a:spcBef>
              <a:spcAft>
                <a:spcPts val="600"/>
              </a:spcAft>
              <a:buFont typeface="+mj-lt"/>
              <a:buAutoNum type="arabicPeriod"/>
            </a:pPr>
            <a:r>
              <a:rPr lang="ru-RU" sz="1100" dirty="0">
                <a:solidFill>
                  <a:schemeClr val="accent1">
                    <a:lumMod val="50000"/>
                  </a:schemeClr>
                </a:solidFill>
                <a:latin typeface="Arial" panose="020B0604020202020204" pitchFamily="34" charset="0"/>
                <a:cs typeface="Arial" panose="020B0604020202020204" pitchFamily="34" charset="0"/>
              </a:rPr>
              <a:t>Установление приоритета безопасности АС над экономическими и производственными целями.</a:t>
            </a:r>
          </a:p>
          <a:p>
            <a:pPr>
              <a:spcBef>
                <a:spcPts val="0"/>
              </a:spcBef>
              <a:spcAft>
                <a:spcPts val="600"/>
              </a:spcAft>
              <a:buFont typeface="+mj-lt"/>
              <a:buAutoNum type="arabicPeriod"/>
            </a:pPr>
            <a:r>
              <a:rPr lang="ru-RU" sz="1100" dirty="0">
                <a:solidFill>
                  <a:schemeClr val="accent1">
                    <a:lumMod val="50000"/>
                  </a:schemeClr>
                </a:solidFill>
                <a:latin typeface="Arial" panose="020B0604020202020204" pitchFamily="34" charset="0"/>
                <a:cs typeface="Arial" panose="020B0604020202020204" pitchFamily="34" charset="0"/>
              </a:rPr>
              <a:t>Подбор, профессиональное обучение и поддержание квалификации руководителей и персонала в каждой сфере деятельности, влияющей на безопасность.</a:t>
            </a:r>
          </a:p>
          <a:p>
            <a:pPr>
              <a:spcBef>
                <a:spcPts val="0"/>
              </a:spcBef>
              <a:spcAft>
                <a:spcPts val="600"/>
              </a:spcAft>
              <a:buFont typeface="+mj-lt"/>
              <a:buAutoNum type="arabicPeriod"/>
            </a:pPr>
            <a:r>
              <a:rPr lang="ru-RU" sz="1100" dirty="0">
                <a:solidFill>
                  <a:schemeClr val="accent1">
                    <a:lumMod val="50000"/>
                  </a:schemeClr>
                </a:solidFill>
                <a:latin typeface="Arial" panose="020B0604020202020204" pitchFamily="34" charset="0"/>
                <a:cs typeface="Arial" panose="020B0604020202020204" pitchFamily="34" charset="0"/>
              </a:rPr>
              <a:t>Строгое соблюдение дисциплины при четком распределении полномочий и персональной ответственности руководителей и исполнителей.</a:t>
            </a:r>
          </a:p>
          <a:p>
            <a:pPr>
              <a:spcBef>
                <a:spcPts val="0"/>
              </a:spcBef>
              <a:spcAft>
                <a:spcPts val="600"/>
              </a:spcAft>
              <a:buFont typeface="+mj-lt"/>
              <a:buAutoNum type="arabicPeriod"/>
            </a:pPr>
            <a:r>
              <a:rPr lang="ru-RU" sz="1100" dirty="0">
                <a:solidFill>
                  <a:schemeClr val="accent1">
                    <a:lumMod val="50000"/>
                  </a:schemeClr>
                </a:solidFill>
                <a:latin typeface="Arial" panose="020B0604020202020204" pitchFamily="34" charset="0"/>
                <a:cs typeface="Arial" panose="020B0604020202020204" pitchFamily="34" charset="0"/>
              </a:rPr>
              <a:t>Разработка и строгое соблюдение требований программ обеспечения качества, производственных инструкций и технологических регламентов, их периодического обнуления с учетом накапливаемого опыта.</a:t>
            </a:r>
          </a:p>
          <a:p>
            <a:pPr>
              <a:spcBef>
                <a:spcPts val="0"/>
              </a:spcBef>
              <a:spcAft>
                <a:spcPts val="600"/>
              </a:spcAft>
              <a:buFont typeface="+mj-lt"/>
              <a:buAutoNum type="arabicPeriod"/>
            </a:pPr>
            <a:r>
              <a:rPr lang="ru-RU" sz="1100" dirty="0">
                <a:solidFill>
                  <a:schemeClr val="accent1">
                    <a:lumMod val="50000"/>
                  </a:schemeClr>
                </a:solidFill>
                <a:latin typeface="Arial" panose="020B0604020202020204" pitchFamily="34" charset="0"/>
                <a:cs typeface="Arial" panose="020B0604020202020204" pitchFamily="34" charset="0"/>
              </a:rPr>
              <a:t>Установление руководителями всех уровней атмосферы доверия и таких подходов как коллективной работе, а также к социально-бытовым условиям жизни персонала АС, которые формируют внутреннюю потребность позитивного отношения к безопасности.</a:t>
            </a:r>
          </a:p>
          <a:p>
            <a:pPr>
              <a:spcBef>
                <a:spcPts val="0"/>
              </a:spcBef>
              <a:spcAft>
                <a:spcPts val="600"/>
              </a:spcAft>
              <a:buFont typeface="+mj-lt"/>
              <a:buAutoNum type="arabicPeriod"/>
            </a:pPr>
            <a:r>
              <a:rPr lang="ru-RU" sz="1100" dirty="0">
                <a:solidFill>
                  <a:schemeClr val="accent1">
                    <a:lumMod val="50000"/>
                  </a:schemeClr>
                </a:solidFill>
                <a:latin typeface="Arial" panose="020B0604020202020204" pitchFamily="34" charset="0"/>
                <a:cs typeface="Arial" panose="020B0604020202020204" pitchFamily="34" charset="0"/>
              </a:rPr>
              <a:t>Понимание каждым работником влияния его деятельности на безопасность АС и последствий, к которым может привести несоблюдение или некачественное выполнение требований программ обеспечения качества, производственных и должностных инструкций, технологических регламентов.</a:t>
            </a:r>
          </a:p>
          <a:p>
            <a:pPr>
              <a:spcBef>
                <a:spcPts val="0"/>
              </a:spcBef>
              <a:spcAft>
                <a:spcPts val="600"/>
              </a:spcAft>
              <a:buFont typeface="+mj-lt"/>
              <a:buAutoNum type="arabicPeriod"/>
            </a:pPr>
            <a:r>
              <a:rPr lang="ru-RU" sz="1100" dirty="0">
                <a:solidFill>
                  <a:schemeClr val="accent1">
                    <a:lumMod val="50000"/>
                  </a:schemeClr>
                </a:solidFill>
                <a:latin typeface="Arial" panose="020B0604020202020204" pitchFamily="34" charset="0"/>
                <a:cs typeface="Arial" panose="020B0604020202020204" pitchFamily="34" charset="0"/>
              </a:rPr>
              <a:t>Самоконтроль работниками своей деятельности, влияющей на безопасность.</a:t>
            </a:r>
          </a:p>
          <a:p>
            <a:pPr>
              <a:spcBef>
                <a:spcPts val="0"/>
              </a:spcBef>
              <a:spcAft>
                <a:spcPts val="600"/>
              </a:spcAft>
              <a:buFont typeface="+mj-lt"/>
              <a:buAutoNum type="arabicPeriod"/>
            </a:pPr>
            <a:r>
              <a:rPr lang="ru-RU" sz="1100" dirty="0">
                <a:solidFill>
                  <a:schemeClr val="accent1">
                    <a:lumMod val="50000"/>
                  </a:schemeClr>
                </a:solidFill>
                <a:latin typeface="Arial" panose="020B0604020202020204" pitchFamily="34" charset="0"/>
                <a:cs typeface="Arial" panose="020B0604020202020204" pitchFamily="34" charset="0"/>
              </a:rPr>
              <a:t>Понимание каждым руководителем и работником недопустимости сокрытия ошибок в своей деятельности, необходимости выявления и устранения причин их возникновения, необходимости постоянного самосовершенствования, изучения и внедрения передового опыта, в том числе зарубежного.</a:t>
            </a:r>
          </a:p>
          <a:p>
            <a:pPr>
              <a:spcBef>
                <a:spcPts val="0"/>
              </a:spcBef>
              <a:spcAft>
                <a:spcPts val="600"/>
              </a:spcAft>
              <a:buFont typeface="+mj-lt"/>
              <a:buAutoNum type="arabicPeriod"/>
            </a:pPr>
            <a:r>
              <a:rPr lang="ru-RU" sz="1100" dirty="0">
                <a:solidFill>
                  <a:schemeClr val="accent1">
                    <a:lumMod val="50000"/>
                  </a:schemeClr>
                </a:solidFill>
                <a:latin typeface="Arial" panose="020B0604020202020204" pitchFamily="34" charset="0"/>
                <a:cs typeface="Arial" panose="020B0604020202020204" pitchFamily="34" charset="0"/>
              </a:rPr>
              <a:t>Установление такой системы поощрений и взысканий по результатам производственной деятельности, которая стимулирует открытость действий работников и не способствует сокрытию ошибок в их работе.</a:t>
            </a:r>
          </a:p>
        </p:txBody>
      </p:sp>
    </p:spTree>
    <p:extLst>
      <p:ext uri="{BB962C8B-B14F-4D97-AF65-F5344CB8AC3E}">
        <p14:creationId xmlns:p14="http://schemas.microsoft.com/office/powerpoint/2010/main" val="40822890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sz="2000" dirty="0"/>
              <a:t>Государственная политика Российской Федерации</a:t>
            </a:r>
          </a:p>
        </p:txBody>
      </p:sp>
      <p:sp>
        <p:nvSpPr>
          <p:cNvPr id="8" name="Текст 6"/>
          <p:cNvSpPr>
            <a:spLocks noGrp="1"/>
          </p:cNvSpPr>
          <p:nvPr>
            <p:ph type="body" sz="quarter" idx="10"/>
          </p:nvPr>
        </p:nvSpPr>
        <p:spPr>
          <a:xfrm>
            <a:off x="197153" y="799297"/>
            <a:ext cx="8798693" cy="713021"/>
          </a:xfrm>
        </p:spPr>
        <p:txBody>
          <a:bodyPr/>
          <a:lstStyle/>
          <a:p>
            <a:pPr marL="0" indent="0">
              <a:buNone/>
            </a:pPr>
            <a:r>
              <a:rPr lang="ru-RU" dirty="0" smtClean="0">
                <a:solidFill>
                  <a:srgbClr val="002060"/>
                </a:solidFill>
              </a:rPr>
              <a:t>Основы государственной политики в области обеспечения ядерной и радиационной безопасности Российской Федерации на период до 2025 года и дальнейшую перспективу (Утвержден указом Президента РФ 13 октября 2018 г. №585)</a:t>
            </a:r>
            <a:endParaRPr lang="ru-RU" dirty="0">
              <a:solidFill>
                <a:srgbClr val="002060"/>
              </a:solidFill>
            </a:endParaRPr>
          </a:p>
        </p:txBody>
      </p:sp>
      <p:sp>
        <p:nvSpPr>
          <p:cNvPr id="9" name="Текст 8"/>
          <p:cNvSpPr>
            <a:spLocks noGrp="1"/>
          </p:cNvSpPr>
          <p:nvPr>
            <p:ph type="body" sz="quarter" idx="15"/>
          </p:nvPr>
        </p:nvSpPr>
        <p:spPr>
          <a:xfrm>
            <a:off x="197154" y="1209597"/>
            <a:ext cx="8798692" cy="340018"/>
          </a:xfrm>
          <a:solidFill>
            <a:srgbClr val="00B0F0"/>
          </a:solidFill>
        </p:spPr>
        <p:txBody>
          <a:bodyPr anchor="ctr"/>
          <a:lstStyle/>
          <a:p>
            <a:pPr marL="0" indent="0" algn="ctr">
              <a:buNone/>
            </a:pPr>
            <a:r>
              <a:rPr lang="ru-RU" sz="1200" b="1" dirty="0" smtClean="0">
                <a:solidFill>
                  <a:schemeClr val="bg1"/>
                </a:solidFill>
              </a:rPr>
              <a:t>Целями государственной политики в области обеспечения ядерной и радиационной безопасности являются*: </a:t>
            </a:r>
            <a:endParaRPr lang="ru-RU" sz="1200" b="1" dirty="0">
              <a:solidFill>
                <a:schemeClr val="bg1"/>
              </a:solidFill>
            </a:endParaRPr>
          </a:p>
        </p:txBody>
      </p:sp>
      <p:sp>
        <p:nvSpPr>
          <p:cNvPr id="10" name="Текст 7"/>
          <p:cNvSpPr>
            <a:spLocks noGrp="1"/>
          </p:cNvSpPr>
          <p:nvPr>
            <p:ph type="body" sz="quarter" idx="14"/>
          </p:nvPr>
        </p:nvSpPr>
        <p:spPr>
          <a:xfrm>
            <a:off x="197153" y="4595184"/>
            <a:ext cx="4584398" cy="386391"/>
          </a:xfrm>
        </p:spPr>
        <p:txBody>
          <a:bodyPr/>
          <a:lstStyle/>
          <a:p>
            <a:r>
              <a:rPr lang="ru-RU" sz="1050" dirty="0" smtClean="0"/>
              <a:t>*Подпункты «а» и «д» пункта 11 Основ государственной политики в области обеспечения ядерной и радиационной безопасности РФ</a:t>
            </a:r>
            <a:endParaRPr lang="ru-RU" sz="1050" dirty="0"/>
          </a:p>
        </p:txBody>
      </p:sp>
      <p:sp>
        <p:nvSpPr>
          <p:cNvPr id="12" name="Текст 9"/>
          <p:cNvSpPr txBox="1">
            <a:spLocks/>
          </p:cNvSpPr>
          <p:nvPr/>
        </p:nvSpPr>
        <p:spPr>
          <a:xfrm>
            <a:off x="197153" y="1555371"/>
            <a:ext cx="3238197" cy="322708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ru-RU" sz="1600" b="1" dirty="0" smtClean="0">
                <a:latin typeface="Arial" panose="020B0604020202020204" pitchFamily="34" charset="0"/>
                <a:cs typeface="Arial" panose="020B0604020202020204" pitchFamily="34" charset="0"/>
              </a:rPr>
              <a:t>Обеспечение</a:t>
            </a:r>
            <a:r>
              <a:rPr lang="ru-RU" sz="1600" dirty="0" smtClean="0">
                <a:latin typeface="Arial" panose="020B0604020202020204" pitchFamily="34" charset="0"/>
                <a:cs typeface="Arial" panose="020B0604020202020204" pitchFamily="34" charset="0"/>
              </a:rPr>
              <a:t> в соответствии с законодательными и иными нормативными правовыми актами Российской Федерации</a:t>
            </a:r>
            <a:r>
              <a:rPr lang="ru-RU" sz="1600" b="1" dirty="0" smtClean="0">
                <a:latin typeface="Arial" panose="020B0604020202020204" pitchFamily="34" charset="0"/>
                <a:cs typeface="Arial" panose="020B0604020202020204" pitchFamily="34" charset="0"/>
              </a:rPr>
              <a:t> безопасности объектов использования атомной энергии</a:t>
            </a:r>
            <a:r>
              <a:rPr lang="ru-RU" sz="1600" dirty="0" smtClean="0">
                <a:latin typeface="Arial" panose="020B0604020202020204" pitchFamily="34" charset="0"/>
                <a:cs typeface="Arial" panose="020B0604020202020204" pitchFamily="34" charset="0"/>
              </a:rPr>
              <a:t> в мирных и оборонных целях, объектов ядерного наследия, материалов с повышенным содержанием природных радионуклидов.</a:t>
            </a:r>
            <a:endParaRPr lang="ru-RU" sz="1600" dirty="0">
              <a:latin typeface="Arial" panose="020B0604020202020204" pitchFamily="34" charset="0"/>
              <a:cs typeface="Arial" panose="020B0604020202020204" pitchFamily="34" charset="0"/>
            </a:endParaRPr>
          </a:p>
        </p:txBody>
      </p:sp>
      <p:sp>
        <p:nvSpPr>
          <p:cNvPr id="13" name="Текст 10"/>
          <p:cNvSpPr txBox="1">
            <a:spLocks/>
          </p:cNvSpPr>
          <p:nvPr/>
        </p:nvSpPr>
        <p:spPr>
          <a:xfrm>
            <a:off x="3534848" y="1549615"/>
            <a:ext cx="5076369" cy="233524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ru-RU" sz="1600" b="1" dirty="0" smtClean="0">
                <a:latin typeface="Arial" panose="020B0604020202020204" pitchFamily="34" charset="0"/>
                <a:cs typeface="Arial" panose="020B0604020202020204" pitchFamily="34" charset="0"/>
              </a:rPr>
              <a:t>Сохранение приоритета </a:t>
            </a:r>
            <a:r>
              <a:rPr lang="ru-RU" sz="1600" dirty="0" smtClean="0">
                <a:latin typeface="Arial" panose="020B0604020202020204" pitchFamily="34" charset="0"/>
                <a:cs typeface="Arial" panose="020B0604020202020204" pitchFamily="34" charset="0"/>
              </a:rPr>
              <a:t>и поддержание на высоком уровне </a:t>
            </a:r>
            <a:r>
              <a:rPr lang="ru-RU" sz="1600" b="1" dirty="0" smtClean="0">
                <a:latin typeface="Arial" panose="020B0604020202020204" pitchFamily="34" charset="0"/>
                <a:cs typeface="Arial" panose="020B0604020202020204" pitchFamily="34" charset="0"/>
              </a:rPr>
              <a:t>ядерной и радиационной безопасности</a:t>
            </a:r>
            <a:r>
              <a:rPr lang="ru-RU" sz="1600" dirty="0" smtClean="0">
                <a:latin typeface="Arial" panose="020B0604020202020204" pitchFamily="34" charset="0"/>
                <a:cs typeface="Arial" panose="020B0604020202020204" pitchFamily="34" charset="0"/>
              </a:rPr>
              <a:t> объектов использования атомной энергии в мирных и оборонных целях, объектов ядерного наследия путем совершенствования мер государственного управления использованием атомной энергии и государственного регулирования безопасности при использовании атомной энергии с учетом развития науки, техники и производства.</a:t>
            </a: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0326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Группа 8">
            <a:extLst>
              <a:ext uri="{FF2B5EF4-FFF2-40B4-BE49-F238E27FC236}">
                <a16:creationId xmlns:a16="http://schemas.microsoft.com/office/drawing/2014/main" xmlns="" id="{586A274F-CB5E-AE26-0CAB-2313F8510476}"/>
              </a:ext>
            </a:extLst>
          </p:cNvPr>
          <p:cNvGrpSpPr/>
          <p:nvPr/>
        </p:nvGrpSpPr>
        <p:grpSpPr>
          <a:xfrm>
            <a:off x="-188686" y="1835157"/>
            <a:ext cx="9504990" cy="3542385"/>
            <a:chOff x="880389" y="3566377"/>
            <a:chExt cx="16520372" cy="5870647"/>
          </a:xfrm>
        </p:grpSpPr>
        <p:pic>
          <p:nvPicPr>
            <p:cNvPr id="10" name="Рисунок 9" descr="Изображение выглядит как текст, казино, комната&#10;&#10;Автоматически созданное описание">
              <a:extLst>
                <a:ext uri="{FF2B5EF4-FFF2-40B4-BE49-F238E27FC236}">
                  <a16:creationId xmlns:a16="http://schemas.microsoft.com/office/drawing/2014/main" xmlns="" id="{53CCE520-ACD4-F28A-40BF-0409892D9F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389" y="3566377"/>
              <a:ext cx="16520372" cy="5870647"/>
            </a:xfrm>
            <a:prstGeom prst="rect">
              <a:avLst/>
            </a:prstGeom>
          </p:spPr>
        </p:pic>
        <p:grpSp>
          <p:nvGrpSpPr>
            <p:cNvPr id="11" name="Группа 10">
              <a:extLst>
                <a:ext uri="{FF2B5EF4-FFF2-40B4-BE49-F238E27FC236}">
                  <a16:creationId xmlns:a16="http://schemas.microsoft.com/office/drawing/2014/main" xmlns="" id="{F17E3855-ABF0-DC77-1B0D-FF22A14B5BEF}"/>
                </a:ext>
              </a:extLst>
            </p:cNvPr>
            <p:cNvGrpSpPr/>
            <p:nvPr/>
          </p:nvGrpSpPr>
          <p:grpSpPr>
            <a:xfrm>
              <a:off x="1268399" y="4827154"/>
              <a:ext cx="640617" cy="1066500"/>
              <a:chOff x="14546160" y="2136962"/>
              <a:chExt cx="1486156" cy="2474162"/>
            </a:xfrm>
          </p:grpSpPr>
          <p:sp>
            <p:nvSpPr>
              <p:cNvPr id="12" name="Полилиния: фигура 49">
                <a:extLst>
                  <a:ext uri="{FF2B5EF4-FFF2-40B4-BE49-F238E27FC236}">
                    <a16:creationId xmlns:a16="http://schemas.microsoft.com/office/drawing/2014/main" xmlns="" id="{5D5809D4-D73F-1B1D-CDA0-898F7A076677}"/>
                  </a:ext>
                </a:extLst>
              </p:cNvPr>
              <p:cNvSpPr/>
              <p:nvPr/>
            </p:nvSpPr>
            <p:spPr>
              <a:xfrm>
                <a:off x="15171488" y="4057856"/>
                <a:ext cx="601554" cy="553268"/>
              </a:xfrm>
              <a:custGeom>
                <a:avLst/>
                <a:gdLst>
                  <a:gd name="connsiteX0" fmla="*/ 531418 w 601555"/>
                  <a:gd name="connsiteY0" fmla="*/ 493905 h 553267"/>
                  <a:gd name="connsiteX1" fmla="*/ 601555 w 601555"/>
                  <a:gd name="connsiteY1" fmla="*/ 300778 h 553267"/>
                  <a:gd name="connsiteX2" fmla="*/ 300778 w 601555"/>
                  <a:gd name="connsiteY2" fmla="*/ 0 h 553267"/>
                  <a:gd name="connsiteX3" fmla="*/ 0 w 601555"/>
                  <a:gd name="connsiteY3" fmla="*/ 300778 h 553267"/>
                  <a:gd name="connsiteX4" fmla="*/ 80922 w 601555"/>
                  <a:gd name="connsiteY4" fmla="*/ 506030 h 553267"/>
                  <a:gd name="connsiteX5" fmla="*/ 296222 w 601555"/>
                  <a:gd name="connsiteY5" fmla="*/ 553257 h 553267"/>
                  <a:gd name="connsiteX6" fmla="*/ 531418 w 601555"/>
                  <a:gd name="connsiteY6" fmla="*/ 493905 h 55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555" h="553267">
                    <a:moveTo>
                      <a:pt x="531418" y="493905"/>
                    </a:moveTo>
                    <a:cubicBezTo>
                      <a:pt x="575229" y="441654"/>
                      <a:pt x="601555" y="374331"/>
                      <a:pt x="601555" y="300778"/>
                    </a:cubicBezTo>
                    <a:cubicBezTo>
                      <a:pt x="601555" y="134647"/>
                      <a:pt x="466909" y="0"/>
                      <a:pt x="300778" y="0"/>
                    </a:cubicBezTo>
                    <a:cubicBezTo>
                      <a:pt x="134647" y="0"/>
                      <a:pt x="0" y="134647"/>
                      <a:pt x="0" y="300778"/>
                    </a:cubicBezTo>
                    <a:cubicBezTo>
                      <a:pt x="0" y="380092"/>
                      <a:pt x="30748" y="452305"/>
                      <a:pt x="80922" y="506030"/>
                    </a:cubicBezTo>
                    <a:cubicBezTo>
                      <a:pt x="80922" y="506030"/>
                      <a:pt x="127613" y="552319"/>
                      <a:pt x="296222" y="553257"/>
                    </a:cubicBezTo>
                    <a:cubicBezTo>
                      <a:pt x="464832" y="554195"/>
                      <a:pt x="531418" y="493905"/>
                      <a:pt x="531418" y="493905"/>
                    </a:cubicBezTo>
                    <a:close/>
                  </a:path>
                </a:pathLst>
              </a:custGeom>
              <a:solidFill>
                <a:srgbClr val="FFFFFF"/>
              </a:solidFill>
              <a:ln w="1673" cap="flat">
                <a:noFill/>
                <a:prstDash val="solid"/>
                <a:miter/>
              </a:ln>
            </p:spPr>
            <p:txBody>
              <a:bodyPr rtlCol="0" anchor="ctr"/>
              <a:lstStyle/>
              <a:p>
                <a:endParaRPr lang="ru-RU"/>
              </a:p>
            </p:txBody>
          </p:sp>
          <p:sp>
            <p:nvSpPr>
              <p:cNvPr id="14" name="Полилиния: фигура 50">
                <a:extLst>
                  <a:ext uri="{FF2B5EF4-FFF2-40B4-BE49-F238E27FC236}">
                    <a16:creationId xmlns:a16="http://schemas.microsoft.com/office/drawing/2014/main" xmlns="" id="{3D70B8B5-0E66-70E9-29F4-530AF3ED1C22}"/>
                  </a:ext>
                </a:extLst>
              </p:cNvPr>
              <p:cNvSpPr/>
              <p:nvPr/>
            </p:nvSpPr>
            <p:spPr>
              <a:xfrm>
                <a:off x="15171785" y="4087006"/>
                <a:ext cx="600969" cy="504115"/>
              </a:xfrm>
              <a:custGeom>
                <a:avLst/>
                <a:gdLst>
                  <a:gd name="connsiteX0" fmla="*/ 150897 w 600970"/>
                  <a:gd name="connsiteY0" fmla="*/ 502939 h 504115"/>
                  <a:gd name="connsiteX1" fmla="*/ 341612 w 600970"/>
                  <a:gd name="connsiteY1" fmla="*/ 204707 h 504115"/>
                  <a:gd name="connsiteX2" fmla="*/ 583038 w 600970"/>
                  <a:gd name="connsiteY2" fmla="*/ 332521 h 504115"/>
                  <a:gd name="connsiteX3" fmla="*/ 531122 w 600970"/>
                  <a:gd name="connsiteY3" fmla="*/ 464756 h 504115"/>
                  <a:gd name="connsiteX4" fmla="*/ 595163 w 600970"/>
                  <a:gd name="connsiteY4" fmla="*/ 206248 h 504115"/>
                  <a:gd name="connsiteX5" fmla="*/ 300682 w 600970"/>
                  <a:gd name="connsiteY5" fmla="*/ 57 h 504115"/>
                  <a:gd name="connsiteX6" fmla="*/ 3187 w 600970"/>
                  <a:gd name="connsiteY6" fmla="*/ 242019 h 504115"/>
                  <a:gd name="connsiteX7" fmla="*/ 80626 w 600970"/>
                  <a:gd name="connsiteY7" fmla="*/ 476947 h 504115"/>
                  <a:gd name="connsiteX8" fmla="*/ 150830 w 600970"/>
                  <a:gd name="connsiteY8" fmla="*/ 503006 h 5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970" h="504115">
                    <a:moveTo>
                      <a:pt x="150897" y="502939"/>
                    </a:moveTo>
                    <a:cubicBezTo>
                      <a:pt x="150897" y="502939"/>
                      <a:pt x="166103" y="258432"/>
                      <a:pt x="341612" y="204707"/>
                    </a:cubicBezTo>
                    <a:cubicBezTo>
                      <a:pt x="517122" y="150982"/>
                      <a:pt x="587125" y="262518"/>
                      <a:pt x="583038" y="332521"/>
                    </a:cubicBezTo>
                    <a:cubicBezTo>
                      <a:pt x="578952" y="402524"/>
                      <a:pt x="531122" y="464756"/>
                      <a:pt x="531122" y="464756"/>
                    </a:cubicBezTo>
                    <a:cubicBezTo>
                      <a:pt x="531122" y="464756"/>
                      <a:pt x="624839" y="349268"/>
                      <a:pt x="595163" y="206248"/>
                    </a:cubicBezTo>
                    <a:cubicBezTo>
                      <a:pt x="565487" y="63228"/>
                      <a:pt x="457435" y="-2220"/>
                      <a:pt x="300682" y="57"/>
                    </a:cubicBezTo>
                    <a:cubicBezTo>
                      <a:pt x="143930" y="2335"/>
                      <a:pt x="37351" y="34690"/>
                      <a:pt x="3187" y="242019"/>
                    </a:cubicBezTo>
                    <a:cubicBezTo>
                      <a:pt x="-18852" y="375929"/>
                      <a:pt x="80626" y="476947"/>
                      <a:pt x="80626" y="476947"/>
                    </a:cubicBezTo>
                    <a:cubicBezTo>
                      <a:pt x="80626" y="476947"/>
                      <a:pt x="129527" y="510576"/>
                      <a:pt x="150830" y="503006"/>
                    </a:cubicBezTo>
                    <a:close/>
                  </a:path>
                </a:pathLst>
              </a:custGeom>
              <a:solidFill>
                <a:schemeClr val="accent1">
                  <a:lumMod val="40000"/>
                  <a:lumOff val="60000"/>
                  <a:alpha val="23000"/>
                </a:schemeClr>
              </a:solidFill>
              <a:ln w="6693" cap="flat">
                <a:noFill/>
                <a:prstDash val="solid"/>
                <a:miter/>
              </a:ln>
            </p:spPr>
            <p:txBody>
              <a:bodyPr rtlCol="0" anchor="ctr"/>
              <a:lstStyle/>
              <a:p>
                <a:endParaRPr lang="ru-RU"/>
              </a:p>
            </p:txBody>
          </p:sp>
          <p:sp>
            <p:nvSpPr>
              <p:cNvPr id="15" name="Полилиния: фигура 51">
                <a:extLst>
                  <a:ext uri="{FF2B5EF4-FFF2-40B4-BE49-F238E27FC236}">
                    <a16:creationId xmlns:a16="http://schemas.microsoft.com/office/drawing/2014/main" xmlns="" id="{45D2C996-8118-D813-A174-8D53BFA3F597}"/>
                  </a:ext>
                </a:extLst>
              </p:cNvPr>
              <p:cNvSpPr/>
              <p:nvPr/>
            </p:nvSpPr>
            <p:spPr>
              <a:xfrm>
                <a:off x="15271903" y="3984303"/>
                <a:ext cx="463290" cy="299304"/>
              </a:xfrm>
              <a:custGeom>
                <a:avLst/>
                <a:gdLst>
                  <a:gd name="connsiteX0" fmla="*/ 463291 w 463291"/>
                  <a:gd name="connsiteY0" fmla="*/ 149652 h 299303"/>
                  <a:gd name="connsiteX1" fmla="*/ 231646 w 463291"/>
                  <a:gd name="connsiteY1" fmla="*/ 299304 h 299303"/>
                  <a:gd name="connsiteX2" fmla="*/ 0 w 463291"/>
                  <a:gd name="connsiteY2" fmla="*/ 149652 h 299303"/>
                  <a:gd name="connsiteX3" fmla="*/ 231646 w 463291"/>
                  <a:gd name="connsiteY3" fmla="*/ 0 h 299303"/>
                  <a:gd name="connsiteX4" fmla="*/ 463291 w 463291"/>
                  <a:gd name="connsiteY4" fmla="*/ 149652 h 29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291" h="299303">
                    <a:moveTo>
                      <a:pt x="463291" y="149652"/>
                    </a:moveTo>
                    <a:cubicBezTo>
                      <a:pt x="463291" y="232302"/>
                      <a:pt x="359580" y="299304"/>
                      <a:pt x="231646" y="299304"/>
                    </a:cubicBezTo>
                    <a:cubicBezTo>
                      <a:pt x="103711" y="299304"/>
                      <a:pt x="0" y="232302"/>
                      <a:pt x="0" y="149652"/>
                    </a:cubicBezTo>
                    <a:cubicBezTo>
                      <a:pt x="0" y="67001"/>
                      <a:pt x="103711" y="0"/>
                      <a:pt x="231646" y="0"/>
                    </a:cubicBezTo>
                    <a:cubicBezTo>
                      <a:pt x="359580" y="0"/>
                      <a:pt x="463291" y="67001"/>
                      <a:pt x="463291" y="149652"/>
                    </a:cubicBezTo>
                    <a:close/>
                  </a:path>
                </a:pathLst>
              </a:custGeom>
              <a:solidFill>
                <a:srgbClr val="BFD4EB"/>
              </a:solidFill>
              <a:ln w="6693" cap="flat">
                <a:noFill/>
                <a:prstDash val="solid"/>
                <a:miter/>
              </a:ln>
            </p:spPr>
            <p:txBody>
              <a:bodyPr rtlCol="0" anchor="ctr"/>
              <a:lstStyle/>
              <a:p>
                <a:endParaRPr lang="ru-RU"/>
              </a:p>
            </p:txBody>
          </p:sp>
          <p:sp>
            <p:nvSpPr>
              <p:cNvPr id="16" name="Полилиния: фигура 52">
                <a:extLst>
                  <a:ext uri="{FF2B5EF4-FFF2-40B4-BE49-F238E27FC236}">
                    <a16:creationId xmlns:a16="http://schemas.microsoft.com/office/drawing/2014/main" xmlns="" id="{A46F6838-F84D-606A-934D-B088A348B549}"/>
                  </a:ext>
                </a:extLst>
              </p:cNvPr>
              <p:cNvSpPr/>
              <p:nvPr/>
            </p:nvSpPr>
            <p:spPr>
              <a:xfrm>
                <a:off x="15154674" y="3555309"/>
                <a:ext cx="698017" cy="698019"/>
              </a:xfrm>
              <a:custGeom>
                <a:avLst/>
                <a:gdLst>
                  <a:gd name="connsiteX0" fmla="*/ 698018 w 698018"/>
                  <a:gd name="connsiteY0" fmla="*/ 349009 h 698018"/>
                  <a:gd name="connsiteX1" fmla="*/ 349009 w 698018"/>
                  <a:gd name="connsiteY1" fmla="*/ 698019 h 698018"/>
                  <a:gd name="connsiteX2" fmla="*/ 0 w 698018"/>
                  <a:gd name="connsiteY2" fmla="*/ 349009 h 698018"/>
                  <a:gd name="connsiteX3" fmla="*/ 349009 w 698018"/>
                  <a:gd name="connsiteY3" fmla="*/ 0 h 698018"/>
                  <a:gd name="connsiteX4" fmla="*/ 698018 w 698018"/>
                  <a:gd name="connsiteY4" fmla="*/ 349009 h 698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018" h="698018">
                    <a:moveTo>
                      <a:pt x="698018" y="349009"/>
                    </a:moveTo>
                    <a:cubicBezTo>
                      <a:pt x="698018" y="541762"/>
                      <a:pt x="541762" y="698019"/>
                      <a:pt x="349009" y="698019"/>
                    </a:cubicBezTo>
                    <a:cubicBezTo>
                      <a:pt x="156257" y="698019"/>
                      <a:pt x="0" y="541762"/>
                      <a:pt x="0" y="349009"/>
                    </a:cubicBezTo>
                    <a:cubicBezTo>
                      <a:pt x="0" y="156257"/>
                      <a:pt x="156257" y="0"/>
                      <a:pt x="349009" y="0"/>
                    </a:cubicBezTo>
                    <a:cubicBezTo>
                      <a:pt x="541762" y="0"/>
                      <a:pt x="698018" y="156257"/>
                      <a:pt x="698018" y="349009"/>
                    </a:cubicBezTo>
                    <a:close/>
                  </a:path>
                </a:pathLst>
              </a:custGeom>
              <a:solidFill>
                <a:srgbClr val="FFFFFF"/>
              </a:solidFill>
              <a:ln w="1673" cap="flat">
                <a:noFill/>
                <a:prstDash val="solid"/>
                <a:miter/>
              </a:ln>
            </p:spPr>
            <p:txBody>
              <a:bodyPr rtlCol="0" anchor="ctr"/>
              <a:lstStyle/>
              <a:p>
                <a:endParaRPr lang="ru-RU"/>
              </a:p>
            </p:txBody>
          </p:sp>
          <p:sp>
            <p:nvSpPr>
              <p:cNvPr id="17" name="Полилиния: фигура 53">
                <a:extLst>
                  <a:ext uri="{FF2B5EF4-FFF2-40B4-BE49-F238E27FC236}">
                    <a16:creationId xmlns:a16="http://schemas.microsoft.com/office/drawing/2014/main" xmlns="" id="{5846078F-017B-B396-DEFE-24688A9F31A0}"/>
                  </a:ext>
                </a:extLst>
              </p:cNvPr>
              <p:cNvSpPr/>
              <p:nvPr/>
            </p:nvSpPr>
            <p:spPr>
              <a:xfrm>
                <a:off x="15158297" y="3841015"/>
                <a:ext cx="691362" cy="415841"/>
              </a:xfrm>
              <a:custGeom>
                <a:avLst/>
                <a:gdLst>
                  <a:gd name="connsiteX0" fmla="*/ 690042 w 691363"/>
                  <a:gd name="connsiteY0" fmla="*/ 67 h 415840"/>
                  <a:gd name="connsiteX1" fmla="*/ 345387 w 691363"/>
                  <a:gd name="connsiteY1" fmla="*/ 293744 h 415840"/>
                  <a:gd name="connsiteX2" fmla="*/ 2005 w 691363"/>
                  <a:gd name="connsiteY2" fmla="*/ 7637 h 415840"/>
                  <a:gd name="connsiteX3" fmla="*/ 220052 w 691363"/>
                  <a:gd name="connsiteY3" fmla="*/ 388800 h 415840"/>
                  <a:gd name="connsiteX4" fmla="*/ 660768 w 691363"/>
                  <a:gd name="connsiteY4" fmla="*/ 213157 h 415840"/>
                  <a:gd name="connsiteX5" fmla="*/ 689975 w 691363"/>
                  <a:gd name="connsiteY5" fmla="*/ 0 h 41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363" h="415840">
                    <a:moveTo>
                      <a:pt x="690042" y="67"/>
                    </a:moveTo>
                    <a:cubicBezTo>
                      <a:pt x="663515" y="166533"/>
                      <a:pt x="519356" y="293744"/>
                      <a:pt x="345387" y="293744"/>
                    </a:cubicBezTo>
                    <a:cubicBezTo>
                      <a:pt x="171418" y="293744"/>
                      <a:pt x="31681" y="170351"/>
                      <a:pt x="2005" y="7637"/>
                    </a:cubicBezTo>
                    <a:cubicBezTo>
                      <a:pt x="2005" y="7637"/>
                      <a:pt x="-36112" y="289859"/>
                      <a:pt x="220052" y="388800"/>
                    </a:cubicBezTo>
                    <a:cubicBezTo>
                      <a:pt x="476215" y="487809"/>
                      <a:pt x="620508" y="288653"/>
                      <a:pt x="660768" y="213157"/>
                    </a:cubicBezTo>
                    <a:cubicBezTo>
                      <a:pt x="701028" y="137661"/>
                      <a:pt x="689975" y="0"/>
                      <a:pt x="689975" y="0"/>
                    </a:cubicBezTo>
                    <a:close/>
                  </a:path>
                </a:pathLst>
              </a:custGeom>
              <a:solidFill>
                <a:schemeClr val="accent1">
                  <a:lumMod val="40000"/>
                  <a:lumOff val="60000"/>
                  <a:alpha val="23000"/>
                </a:schemeClr>
              </a:solidFill>
              <a:ln w="6693" cap="flat">
                <a:noFill/>
                <a:prstDash val="solid"/>
                <a:miter/>
              </a:ln>
            </p:spPr>
            <p:txBody>
              <a:bodyPr rtlCol="0" anchor="ctr"/>
              <a:lstStyle/>
              <a:p>
                <a:endParaRPr lang="ru-RU"/>
              </a:p>
            </p:txBody>
          </p:sp>
          <p:sp>
            <p:nvSpPr>
              <p:cNvPr id="18" name="Полилиния: фигура 54">
                <a:extLst>
                  <a:ext uri="{FF2B5EF4-FFF2-40B4-BE49-F238E27FC236}">
                    <a16:creationId xmlns:a16="http://schemas.microsoft.com/office/drawing/2014/main" xmlns="" id="{74F85E8A-F9F8-37FD-DB4A-41BAE5F030FA}"/>
                  </a:ext>
                </a:extLst>
              </p:cNvPr>
              <p:cNvSpPr/>
              <p:nvPr/>
            </p:nvSpPr>
            <p:spPr>
              <a:xfrm>
                <a:off x="14546160" y="2280118"/>
                <a:ext cx="1485531" cy="1834544"/>
              </a:xfrm>
              <a:custGeom>
                <a:avLst/>
                <a:gdLst>
                  <a:gd name="connsiteX0" fmla="*/ 1485533 w 1485533"/>
                  <a:gd name="connsiteY0" fmla="*/ 635385 h 1834542"/>
                  <a:gd name="connsiteX1" fmla="*/ 850149 w 1485533"/>
                  <a:gd name="connsiteY1" fmla="*/ 0 h 1834542"/>
                  <a:gd name="connsiteX2" fmla="*/ 214832 w 1485533"/>
                  <a:gd name="connsiteY2" fmla="*/ 635385 h 1834542"/>
                  <a:gd name="connsiteX3" fmla="*/ 302586 w 1485533"/>
                  <a:gd name="connsiteY3" fmla="*/ 956460 h 1834542"/>
                  <a:gd name="connsiteX4" fmla="*/ 0 w 1485533"/>
                  <a:gd name="connsiteY4" fmla="*/ 1382640 h 1834542"/>
                  <a:gd name="connsiteX5" fmla="*/ 451903 w 1485533"/>
                  <a:gd name="connsiteY5" fmla="*/ 1834543 h 1834542"/>
                  <a:gd name="connsiteX6" fmla="*/ 903807 w 1485533"/>
                  <a:gd name="connsiteY6" fmla="*/ 1382640 h 1834542"/>
                  <a:gd name="connsiteX7" fmla="*/ 888801 w 1485533"/>
                  <a:gd name="connsiteY7" fmla="*/ 1268826 h 1834542"/>
                  <a:gd name="connsiteX8" fmla="*/ 1485466 w 1485533"/>
                  <a:gd name="connsiteY8" fmla="*/ 635385 h 183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5533" h="1834542">
                    <a:moveTo>
                      <a:pt x="1485533" y="635385"/>
                    </a:moveTo>
                    <a:cubicBezTo>
                      <a:pt x="1485533" y="284500"/>
                      <a:pt x="1201101" y="0"/>
                      <a:pt x="850149" y="0"/>
                    </a:cubicBezTo>
                    <a:cubicBezTo>
                      <a:pt x="499197" y="0"/>
                      <a:pt x="214832" y="284500"/>
                      <a:pt x="214832" y="635385"/>
                    </a:cubicBezTo>
                    <a:cubicBezTo>
                      <a:pt x="214832" y="752681"/>
                      <a:pt x="247187" y="862207"/>
                      <a:pt x="302586" y="956460"/>
                    </a:cubicBezTo>
                    <a:cubicBezTo>
                      <a:pt x="126541" y="1018223"/>
                      <a:pt x="0" y="1185426"/>
                      <a:pt x="0" y="1382640"/>
                    </a:cubicBezTo>
                    <a:cubicBezTo>
                      <a:pt x="0" y="1632238"/>
                      <a:pt x="202305" y="1834543"/>
                      <a:pt x="451903" y="1834543"/>
                    </a:cubicBezTo>
                    <a:cubicBezTo>
                      <a:pt x="701502" y="1834543"/>
                      <a:pt x="903807" y="1632238"/>
                      <a:pt x="903807" y="1382640"/>
                    </a:cubicBezTo>
                    <a:cubicBezTo>
                      <a:pt x="903807" y="1343250"/>
                      <a:pt x="898247" y="1305268"/>
                      <a:pt x="888801" y="1268826"/>
                    </a:cubicBezTo>
                    <a:cubicBezTo>
                      <a:pt x="1221599" y="1248730"/>
                      <a:pt x="1485466" y="973274"/>
                      <a:pt x="1485466" y="635385"/>
                    </a:cubicBezTo>
                    <a:close/>
                  </a:path>
                </a:pathLst>
              </a:custGeom>
              <a:solidFill>
                <a:srgbClr val="FFFFFF"/>
              </a:solidFill>
              <a:ln w="1673" cap="flat">
                <a:noFill/>
                <a:prstDash val="solid"/>
                <a:miter/>
              </a:ln>
            </p:spPr>
            <p:txBody>
              <a:bodyPr rtlCol="0" anchor="ctr"/>
              <a:lstStyle/>
              <a:p>
                <a:endParaRPr lang="ru-RU"/>
              </a:p>
            </p:txBody>
          </p:sp>
          <p:sp>
            <p:nvSpPr>
              <p:cNvPr id="19" name="Полилиния: фигура 55">
                <a:extLst>
                  <a:ext uri="{FF2B5EF4-FFF2-40B4-BE49-F238E27FC236}">
                    <a16:creationId xmlns:a16="http://schemas.microsoft.com/office/drawing/2014/main" xmlns="" id="{F234EB2B-4F6E-F40D-633F-47C0CE0B10E5}"/>
                  </a:ext>
                </a:extLst>
              </p:cNvPr>
              <p:cNvSpPr/>
              <p:nvPr/>
            </p:nvSpPr>
            <p:spPr>
              <a:xfrm>
                <a:off x="14671364" y="2318167"/>
                <a:ext cx="1360952" cy="1787568"/>
              </a:xfrm>
              <a:custGeom>
                <a:avLst/>
                <a:gdLst>
                  <a:gd name="connsiteX0" fmla="*/ 134 w 1360952"/>
                  <a:gd name="connsiteY0" fmla="*/ 1653273 h 1787566"/>
                  <a:gd name="connsiteX1" fmla="*/ 541534 w 1360952"/>
                  <a:gd name="connsiteY1" fmla="*/ 1524990 h 1787566"/>
                  <a:gd name="connsiteX2" fmla="*/ 618838 w 1360952"/>
                  <a:gd name="connsiteY2" fmla="*/ 1098542 h 1787566"/>
                  <a:gd name="connsiteX3" fmla="*/ 1140275 w 1360952"/>
                  <a:gd name="connsiteY3" fmla="*/ 634447 h 1787566"/>
                  <a:gd name="connsiteX4" fmla="*/ 962086 w 1360952"/>
                  <a:gd name="connsiteY4" fmla="*/ 0 h 1787566"/>
                  <a:gd name="connsiteX5" fmla="*/ 1358055 w 1360952"/>
                  <a:gd name="connsiteY5" fmla="*/ 550376 h 1787566"/>
                  <a:gd name="connsiteX6" fmla="*/ 1042606 w 1360952"/>
                  <a:gd name="connsiteY6" fmla="*/ 1147711 h 1787566"/>
                  <a:gd name="connsiteX7" fmla="*/ 770768 w 1360952"/>
                  <a:gd name="connsiteY7" fmla="*/ 1227160 h 1787566"/>
                  <a:gd name="connsiteX8" fmla="*/ 670620 w 1360952"/>
                  <a:gd name="connsiteY8" fmla="*/ 1634315 h 1787566"/>
                  <a:gd name="connsiteX9" fmla="*/ 0 w 1360952"/>
                  <a:gd name="connsiteY9" fmla="*/ 1653339 h 178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0952" h="1787566">
                    <a:moveTo>
                      <a:pt x="134" y="1653273"/>
                    </a:moveTo>
                    <a:cubicBezTo>
                      <a:pt x="134" y="1653273"/>
                      <a:pt x="339430" y="1771105"/>
                      <a:pt x="541534" y="1524990"/>
                    </a:cubicBezTo>
                    <a:cubicBezTo>
                      <a:pt x="743638" y="1278875"/>
                      <a:pt x="618838" y="1098542"/>
                      <a:pt x="618838" y="1098542"/>
                    </a:cubicBezTo>
                    <a:cubicBezTo>
                      <a:pt x="618838" y="1098542"/>
                      <a:pt x="1054128" y="1063976"/>
                      <a:pt x="1140275" y="634447"/>
                    </a:cubicBezTo>
                    <a:cubicBezTo>
                      <a:pt x="1226422" y="204917"/>
                      <a:pt x="962086" y="0"/>
                      <a:pt x="962086" y="0"/>
                    </a:cubicBezTo>
                    <a:cubicBezTo>
                      <a:pt x="962086" y="0"/>
                      <a:pt x="1324493" y="155480"/>
                      <a:pt x="1358055" y="550376"/>
                    </a:cubicBezTo>
                    <a:cubicBezTo>
                      <a:pt x="1391616" y="945273"/>
                      <a:pt x="1124265" y="1098475"/>
                      <a:pt x="1042606" y="1147711"/>
                    </a:cubicBezTo>
                    <a:cubicBezTo>
                      <a:pt x="960948" y="1196948"/>
                      <a:pt x="770768" y="1227160"/>
                      <a:pt x="770768" y="1227160"/>
                    </a:cubicBezTo>
                    <a:cubicBezTo>
                      <a:pt x="770768" y="1227160"/>
                      <a:pt x="821679" y="1446948"/>
                      <a:pt x="670620" y="1634315"/>
                    </a:cubicBezTo>
                    <a:cubicBezTo>
                      <a:pt x="519629" y="1821681"/>
                      <a:pt x="191319" y="1847941"/>
                      <a:pt x="0" y="1653339"/>
                    </a:cubicBezTo>
                    <a:close/>
                  </a:path>
                </a:pathLst>
              </a:custGeom>
              <a:solidFill>
                <a:schemeClr val="accent1">
                  <a:lumMod val="40000"/>
                  <a:lumOff val="60000"/>
                  <a:alpha val="23000"/>
                </a:schemeClr>
              </a:solidFill>
              <a:ln w="6693" cap="flat">
                <a:noFill/>
                <a:prstDash val="solid"/>
                <a:miter/>
              </a:ln>
            </p:spPr>
            <p:txBody>
              <a:bodyPr rtlCol="0" anchor="ctr"/>
              <a:lstStyle/>
              <a:p>
                <a:endParaRPr lang="ru-RU"/>
              </a:p>
            </p:txBody>
          </p:sp>
          <p:sp>
            <p:nvSpPr>
              <p:cNvPr id="20" name="Полилиния: фигура 56">
                <a:extLst>
                  <a:ext uri="{FF2B5EF4-FFF2-40B4-BE49-F238E27FC236}">
                    <a16:creationId xmlns:a16="http://schemas.microsoft.com/office/drawing/2014/main" xmlns="" id="{255FBD9D-FB2D-AAA3-04B4-383AFABAA14A}"/>
                  </a:ext>
                </a:extLst>
              </p:cNvPr>
              <p:cNvSpPr/>
              <p:nvPr/>
            </p:nvSpPr>
            <p:spPr>
              <a:xfrm>
                <a:off x="14710485" y="2222039"/>
                <a:ext cx="477626" cy="468114"/>
              </a:xfrm>
              <a:custGeom>
                <a:avLst/>
                <a:gdLst>
                  <a:gd name="connsiteX0" fmla="*/ 477627 w 477626"/>
                  <a:gd name="connsiteY0" fmla="*/ 234057 h 468114"/>
                  <a:gd name="connsiteX1" fmla="*/ 238813 w 477626"/>
                  <a:gd name="connsiteY1" fmla="*/ 468115 h 468114"/>
                  <a:gd name="connsiteX2" fmla="*/ 0 w 477626"/>
                  <a:gd name="connsiteY2" fmla="*/ 234057 h 468114"/>
                  <a:gd name="connsiteX3" fmla="*/ 238813 w 477626"/>
                  <a:gd name="connsiteY3" fmla="*/ 0 h 468114"/>
                  <a:gd name="connsiteX4" fmla="*/ 477627 w 477626"/>
                  <a:gd name="connsiteY4" fmla="*/ 234057 h 46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626" h="468114">
                    <a:moveTo>
                      <a:pt x="477627" y="234057"/>
                    </a:moveTo>
                    <a:cubicBezTo>
                      <a:pt x="477627" y="363324"/>
                      <a:pt x="370706" y="468115"/>
                      <a:pt x="238813" y="468115"/>
                    </a:cubicBezTo>
                    <a:cubicBezTo>
                      <a:pt x="106920" y="468115"/>
                      <a:pt x="0" y="363324"/>
                      <a:pt x="0" y="234057"/>
                    </a:cubicBezTo>
                    <a:cubicBezTo>
                      <a:pt x="0" y="104791"/>
                      <a:pt x="106920" y="0"/>
                      <a:pt x="238813" y="0"/>
                    </a:cubicBezTo>
                    <a:cubicBezTo>
                      <a:pt x="370706" y="0"/>
                      <a:pt x="477627" y="104791"/>
                      <a:pt x="477627" y="234057"/>
                    </a:cubicBezTo>
                    <a:close/>
                  </a:path>
                </a:pathLst>
              </a:custGeom>
              <a:solidFill>
                <a:srgbClr val="BFD4EB"/>
              </a:solidFill>
              <a:ln w="6693" cap="flat">
                <a:noFill/>
                <a:prstDash val="solid"/>
                <a:miter/>
              </a:ln>
            </p:spPr>
            <p:txBody>
              <a:bodyPr rtlCol="0" anchor="ctr"/>
              <a:lstStyle/>
              <a:p>
                <a:endParaRPr lang="ru-RU"/>
              </a:p>
            </p:txBody>
          </p:sp>
          <p:sp>
            <p:nvSpPr>
              <p:cNvPr id="21" name="Полилиния: фигура 57">
                <a:extLst>
                  <a:ext uri="{FF2B5EF4-FFF2-40B4-BE49-F238E27FC236}">
                    <a16:creationId xmlns:a16="http://schemas.microsoft.com/office/drawing/2014/main" xmlns="" id="{89949FBD-9C20-0F42-9B6F-BA7E2C3A6050}"/>
                  </a:ext>
                </a:extLst>
              </p:cNvPr>
              <p:cNvSpPr/>
              <p:nvPr/>
            </p:nvSpPr>
            <p:spPr>
              <a:xfrm>
                <a:off x="15260792" y="3399960"/>
                <a:ext cx="186696" cy="210008"/>
              </a:xfrm>
              <a:custGeom>
                <a:avLst/>
                <a:gdLst>
                  <a:gd name="connsiteX0" fmla="*/ 0 w 186696"/>
                  <a:gd name="connsiteY0" fmla="*/ 7101 h 210008"/>
                  <a:gd name="connsiteX1" fmla="*/ 132905 w 186696"/>
                  <a:gd name="connsiteY1" fmla="*/ 110598 h 210008"/>
                  <a:gd name="connsiteX2" fmla="*/ 186696 w 186696"/>
                  <a:gd name="connsiteY2" fmla="*/ 210009 h 210008"/>
                  <a:gd name="connsiteX3" fmla="*/ 174237 w 186696"/>
                  <a:gd name="connsiteY3" fmla="*/ 148915 h 210008"/>
                  <a:gd name="connsiteX4" fmla="*/ 106578 w 186696"/>
                  <a:gd name="connsiteY4" fmla="*/ 58816 h 210008"/>
                  <a:gd name="connsiteX5" fmla="*/ 9177 w 186696"/>
                  <a:gd name="connsiteY5" fmla="*/ 0 h 210008"/>
                  <a:gd name="connsiteX6" fmla="*/ 67 w 186696"/>
                  <a:gd name="connsiteY6" fmla="*/ 7101 h 21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696" h="210008">
                    <a:moveTo>
                      <a:pt x="0" y="7101"/>
                    </a:moveTo>
                    <a:cubicBezTo>
                      <a:pt x="0" y="7101"/>
                      <a:pt x="74558" y="28403"/>
                      <a:pt x="132905" y="110598"/>
                    </a:cubicBezTo>
                    <a:cubicBezTo>
                      <a:pt x="168677" y="161040"/>
                      <a:pt x="186696" y="210009"/>
                      <a:pt x="186696" y="210009"/>
                    </a:cubicBezTo>
                    <a:lnTo>
                      <a:pt x="174237" y="148915"/>
                    </a:lnTo>
                    <a:cubicBezTo>
                      <a:pt x="174237" y="148915"/>
                      <a:pt x="146102" y="97870"/>
                      <a:pt x="106578" y="58816"/>
                    </a:cubicBezTo>
                    <a:cubicBezTo>
                      <a:pt x="66988" y="19762"/>
                      <a:pt x="9177" y="0"/>
                      <a:pt x="9177" y="0"/>
                    </a:cubicBezTo>
                    <a:lnTo>
                      <a:pt x="67" y="7101"/>
                    </a:lnTo>
                    <a:close/>
                  </a:path>
                </a:pathLst>
              </a:custGeom>
              <a:solidFill>
                <a:srgbClr val="BFD4EB"/>
              </a:solidFill>
              <a:ln w="6693" cap="flat">
                <a:noFill/>
                <a:prstDash val="solid"/>
                <a:miter/>
              </a:ln>
            </p:spPr>
            <p:txBody>
              <a:bodyPr rtlCol="0" anchor="ctr"/>
              <a:lstStyle/>
              <a:p>
                <a:endParaRPr lang="ru-RU"/>
              </a:p>
            </p:txBody>
          </p:sp>
          <p:sp>
            <p:nvSpPr>
              <p:cNvPr id="22" name="Полилиния: фигура 58">
                <a:extLst>
                  <a:ext uri="{FF2B5EF4-FFF2-40B4-BE49-F238E27FC236}">
                    <a16:creationId xmlns:a16="http://schemas.microsoft.com/office/drawing/2014/main" xmlns="" id="{12426858-C3E4-8172-E243-0BBCF61676F5}"/>
                  </a:ext>
                </a:extLst>
              </p:cNvPr>
              <p:cNvSpPr/>
              <p:nvPr/>
            </p:nvSpPr>
            <p:spPr>
              <a:xfrm>
                <a:off x="14635729" y="2136962"/>
                <a:ext cx="545819" cy="545821"/>
              </a:xfrm>
              <a:custGeom>
                <a:avLst/>
                <a:gdLst>
                  <a:gd name="connsiteX0" fmla="*/ 545821 w 545820"/>
                  <a:gd name="connsiteY0" fmla="*/ 272911 h 545821"/>
                  <a:gd name="connsiteX1" fmla="*/ 272910 w 545820"/>
                  <a:gd name="connsiteY1" fmla="*/ 545821 h 545821"/>
                  <a:gd name="connsiteX2" fmla="*/ 0 w 545820"/>
                  <a:gd name="connsiteY2" fmla="*/ 272911 h 545821"/>
                  <a:gd name="connsiteX3" fmla="*/ 272910 w 545820"/>
                  <a:gd name="connsiteY3" fmla="*/ 0 h 545821"/>
                  <a:gd name="connsiteX4" fmla="*/ 545821 w 545820"/>
                  <a:gd name="connsiteY4" fmla="*/ 272911 h 545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820" h="545821">
                    <a:moveTo>
                      <a:pt x="545821" y="272911"/>
                    </a:moveTo>
                    <a:cubicBezTo>
                      <a:pt x="545821" y="423635"/>
                      <a:pt x="423635" y="545821"/>
                      <a:pt x="272910" y="545821"/>
                    </a:cubicBezTo>
                    <a:cubicBezTo>
                      <a:pt x="122186" y="545821"/>
                      <a:pt x="0" y="423635"/>
                      <a:pt x="0" y="272911"/>
                    </a:cubicBezTo>
                    <a:cubicBezTo>
                      <a:pt x="0" y="122186"/>
                      <a:pt x="122186" y="0"/>
                      <a:pt x="272910" y="0"/>
                    </a:cubicBezTo>
                    <a:cubicBezTo>
                      <a:pt x="423635" y="0"/>
                      <a:pt x="545821" y="122186"/>
                      <a:pt x="545821" y="272911"/>
                    </a:cubicBezTo>
                    <a:close/>
                  </a:path>
                </a:pathLst>
              </a:custGeom>
              <a:solidFill>
                <a:srgbClr val="FFFFFF">
                  <a:alpha val="90000"/>
                </a:srgbClr>
              </a:solidFill>
              <a:ln w="6693" cap="flat">
                <a:noFill/>
                <a:prstDash val="solid"/>
                <a:miter/>
              </a:ln>
            </p:spPr>
            <p:txBody>
              <a:bodyPr rtlCol="0" anchor="ctr"/>
              <a:lstStyle/>
              <a:p>
                <a:endParaRPr lang="ru-RU"/>
              </a:p>
            </p:txBody>
          </p:sp>
          <p:sp>
            <p:nvSpPr>
              <p:cNvPr id="23" name="Полилиния: фигура 59">
                <a:extLst>
                  <a:ext uri="{FF2B5EF4-FFF2-40B4-BE49-F238E27FC236}">
                    <a16:creationId xmlns:a16="http://schemas.microsoft.com/office/drawing/2014/main" xmlns="" id="{5443F711-2378-0759-B44F-FEC07012DC7B}"/>
                  </a:ext>
                </a:extLst>
              </p:cNvPr>
              <p:cNvSpPr/>
              <p:nvPr/>
            </p:nvSpPr>
            <p:spPr>
              <a:xfrm>
                <a:off x="14643508" y="2152101"/>
                <a:ext cx="477626" cy="468114"/>
              </a:xfrm>
              <a:custGeom>
                <a:avLst/>
                <a:gdLst>
                  <a:gd name="connsiteX0" fmla="*/ 477627 w 477626"/>
                  <a:gd name="connsiteY0" fmla="*/ 234057 h 468114"/>
                  <a:gd name="connsiteX1" fmla="*/ 238813 w 477626"/>
                  <a:gd name="connsiteY1" fmla="*/ 468115 h 468114"/>
                  <a:gd name="connsiteX2" fmla="*/ 0 w 477626"/>
                  <a:gd name="connsiteY2" fmla="*/ 234057 h 468114"/>
                  <a:gd name="connsiteX3" fmla="*/ 238813 w 477626"/>
                  <a:gd name="connsiteY3" fmla="*/ 0 h 468114"/>
                  <a:gd name="connsiteX4" fmla="*/ 477627 w 477626"/>
                  <a:gd name="connsiteY4" fmla="*/ 234057 h 46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626" h="468114">
                    <a:moveTo>
                      <a:pt x="477627" y="234057"/>
                    </a:moveTo>
                    <a:cubicBezTo>
                      <a:pt x="477627" y="363324"/>
                      <a:pt x="370706" y="468115"/>
                      <a:pt x="238813" y="468115"/>
                    </a:cubicBezTo>
                    <a:cubicBezTo>
                      <a:pt x="106920" y="468115"/>
                      <a:pt x="0" y="363324"/>
                      <a:pt x="0" y="234057"/>
                    </a:cubicBezTo>
                    <a:cubicBezTo>
                      <a:pt x="0" y="104791"/>
                      <a:pt x="106920" y="0"/>
                      <a:pt x="238813" y="0"/>
                    </a:cubicBezTo>
                    <a:cubicBezTo>
                      <a:pt x="370706" y="0"/>
                      <a:pt x="477627" y="104791"/>
                      <a:pt x="477627" y="234057"/>
                    </a:cubicBezTo>
                    <a:close/>
                  </a:path>
                </a:pathLst>
              </a:custGeom>
              <a:solidFill>
                <a:srgbClr val="FFFFFF"/>
              </a:solidFill>
              <a:ln w="6693" cap="flat">
                <a:noFill/>
                <a:prstDash val="solid"/>
                <a:miter/>
              </a:ln>
            </p:spPr>
            <p:txBody>
              <a:bodyPr rtlCol="0" anchor="ctr"/>
              <a:lstStyle/>
              <a:p>
                <a:endParaRPr lang="ru-RU"/>
              </a:p>
            </p:txBody>
          </p:sp>
        </p:grpSp>
      </p:grpSp>
      <p:sp>
        <p:nvSpPr>
          <p:cNvPr id="8" name="Текст 7"/>
          <p:cNvSpPr>
            <a:spLocks noGrp="1"/>
          </p:cNvSpPr>
          <p:nvPr>
            <p:ph type="body" sz="quarter" idx="11"/>
          </p:nvPr>
        </p:nvSpPr>
        <p:spPr>
          <a:xfrm>
            <a:off x="539749" y="1476375"/>
            <a:ext cx="4860925" cy="671739"/>
          </a:xfrm>
        </p:spPr>
        <p:txBody>
          <a:bodyPr/>
          <a:lstStyle/>
          <a:p>
            <a:r>
              <a:rPr lang="ru-RU" dirty="0" smtClean="0"/>
              <a:t>Тема 1</a:t>
            </a:r>
            <a:endParaRPr lang="ru-RU" dirty="0"/>
          </a:p>
          <a:p>
            <a:endParaRPr lang="ru-RU" dirty="0"/>
          </a:p>
        </p:txBody>
      </p:sp>
      <p:sp>
        <p:nvSpPr>
          <p:cNvPr id="13" name="Текст 12"/>
          <p:cNvSpPr>
            <a:spLocks noGrp="1"/>
          </p:cNvSpPr>
          <p:nvPr>
            <p:ph type="body" sz="quarter" idx="14"/>
          </p:nvPr>
        </p:nvSpPr>
        <p:spPr>
          <a:xfrm>
            <a:off x="539748" y="2410731"/>
            <a:ext cx="3850823" cy="637269"/>
          </a:xfrm>
        </p:spPr>
        <p:txBody>
          <a:bodyPr/>
          <a:lstStyle/>
          <a:p>
            <a:r>
              <a:rPr lang="ru-RU" sz="2000" dirty="0"/>
              <a:t>Организационное лидерство и культура для безопасности</a:t>
            </a:r>
          </a:p>
          <a:p>
            <a:endParaRPr lang="ru-RU" sz="2000" dirty="0"/>
          </a:p>
        </p:txBody>
      </p:sp>
    </p:spTree>
    <p:extLst>
      <p:ext uri="{BB962C8B-B14F-4D97-AF65-F5344CB8AC3E}">
        <p14:creationId xmlns:p14="http://schemas.microsoft.com/office/powerpoint/2010/main" val="360000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ppt_x"/>
                                          </p:val>
                                        </p:tav>
                                        <p:tav tm="100000">
                                          <p:val>
                                            <p:strVal val="#ppt_x"/>
                                          </p:val>
                                        </p:tav>
                                      </p:tavLst>
                                    </p:anim>
                                    <p:anim calcmode="lin" valueType="num">
                                      <p:cBhvr additive="base">
                                        <p:cTn id="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750" y="431800"/>
            <a:ext cx="7036706" cy="302462"/>
          </a:xfrm>
        </p:spPr>
        <p:txBody>
          <a:bodyPr/>
          <a:lstStyle/>
          <a:p>
            <a:r>
              <a:rPr lang="ru-RU" sz="2000" dirty="0">
                <a:latin typeface="Arial" panose="020B0604020202020204" pitchFamily="34" charset="0"/>
                <a:cs typeface="Arial" panose="020B0604020202020204" pitchFamily="34" charset="0"/>
              </a:rPr>
              <a:t>Политика культуры безопасности ГК «Росатом»</a:t>
            </a:r>
          </a:p>
        </p:txBody>
      </p:sp>
      <p:sp>
        <p:nvSpPr>
          <p:cNvPr id="9" name="Скругленный прямоугольник 8"/>
          <p:cNvSpPr/>
          <p:nvPr/>
        </p:nvSpPr>
        <p:spPr>
          <a:xfrm>
            <a:off x="297542" y="1443283"/>
            <a:ext cx="8698303" cy="5400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solidFill>
                  <a:srgbClr val="0070C0"/>
                </a:solidFill>
                <a:latin typeface="Arial" panose="020B0604020202020204" pitchFamily="34" charset="0"/>
                <a:cs typeface="Arial" panose="020B0604020202020204" pitchFamily="34" charset="0"/>
              </a:rPr>
              <a:t>Является основополагающим документом, предназначенным для определения единой позиции ГК «Росатом» и ее организаций в области культуры безопасности</a:t>
            </a:r>
            <a:r>
              <a:rPr lang="ru-RU" sz="1200" dirty="0">
                <a:solidFill>
                  <a:srgbClr val="0070C0"/>
                </a:solidFill>
                <a:latin typeface="Arial" panose="020B0604020202020204" pitchFamily="34" charset="0"/>
                <a:cs typeface="Arial" panose="020B0604020202020204" pitchFamily="34" charset="0"/>
              </a:rPr>
              <a:t>, включая цель, задачи и принципы деятельности в данном направлении в атомной </a:t>
            </a:r>
            <a:r>
              <a:rPr lang="ru-RU" sz="1200" dirty="0" smtClean="0">
                <a:solidFill>
                  <a:srgbClr val="0070C0"/>
                </a:solidFill>
                <a:latin typeface="Arial" panose="020B0604020202020204" pitchFamily="34" charset="0"/>
                <a:cs typeface="Arial" panose="020B0604020202020204" pitchFamily="34" charset="0"/>
              </a:rPr>
              <a:t>отрасли.</a:t>
            </a:r>
            <a:endParaRPr lang="ru-RU" sz="1200" dirty="0">
              <a:solidFill>
                <a:srgbClr val="0070C0"/>
              </a:solidFill>
              <a:latin typeface="Arial" panose="020B0604020202020204" pitchFamily="34" charset="0"/>
              <a:cs typeface="Arial" panose="020B0604020202020204" pitchFamily="34" charset="0"/>
            </a:endParaRPr>
          </a:p>
        </p:txBody>
      </p:sp>
      <p:sp>
        <p:nvSpPr>
          <p:cNvPr id="10" name="Скругленный прямоугольник 9"/>
          <p:cNvSpPr/>
          <p:nvPr/>
        </p:nvSpPr>
        <p:spPr>
          <a:xfrm>
            <a:off x="297542" y="2048650"/>
            <a:ext cx="8698303" cy="7200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solidFill>
                  <a:srgbClr val="0070C0"/>
                </a:solidFill>
                <a:latin typeface="Arial" panose="020B0604020202020204" pitchFamily="34" charset="0"/>
                <a:cs typeface="Arial" panose="020B0604020202020204" pitchFamily="34" charset="0"/>
              </a:rPr>
              <a:t>Разработана в целях обеспечения развития эффективной культуры безопасности в соответствии с пунктом </a:t>
            </a:r>
            <a:r>
              <a:rPr lang="en-US" sz="1200" dirty="0" smtClean="0">
                <a:solidFill>
                  <a:srgbClr val="0070C0"/>
                </a:solidFill>
                <a:latin typeface="Arial" panose="020B0604020202020204" pitchFamily="34" charset="0"/>
                <a:cs typeface="Arial" panose="020B0604020202020204" pitchFamily="34" charset="0"/>
              </a:rPr>
              <a:t>IV</a:t>
            </a:r>
            <a:r>
              <a:rPr lang="ru-RU" sz="1200" dirty="0" smtClean="0">
                <a:solidFill>
                  <a:srgbClr val="0070C0"/>
                </a:solidFill>
                <a:latin typeface="Arial" panose="020B0604020202020204" pitchFamily="34" charset="0"/>
                <a:cs typeface="Arial" panose="020B0604020202020204" pitchFamily="34" charset="0"/>
              </a:rPr>
              <a:t> преамбулы Конвенции о ядерной безопасности, подпунктом «л» пункта 13 Основ государственной политики в области обеспечения ядерной и радиационной безопасности Российской Федерации на период до 2025 года и дальнейшую перспективу.</a:t>
            </a:r>
            <a:endParaRPr lang="ru-RU" sz="1200" dirty="0">
              <a:solidFill>
                <a:srgbClr val="0070C0"/>
              </a:solidFill>
              <a:latin typeface="Arial" panose="020B0604020202020204" pitchFamily="34" charset="0"/>
              <a:cs typeface="Arial" panose="020B0604020202020204" pitchFamily="34" charset="0"/>
            </a:endParaRPr>
          </a:p>
        </p:txBody>
      </p:sp>
      <p:sp>
        <p:nvSpPr>
          <p:cNvPr id="11" name="Скругленный прямоугольник 10"/>
          <p:cNvSpPr/>
          <p:nvPr/>
        </p:nvSpPr>
        <p:spPr>
          <a:xfrm>
            <a:off x="297542" y="2834017"/>
            <a:ext cx="8698303" cy="3960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solidFill>
                  <a:srgbClr val="0070C0"/>
                </a:solidFill>
                <a:latin typeface="Arial" panose="020B0604020202020204" pitchFamily="34" charset="0"/>
                <a:cs typeface="Arial" panose="020B0604020202020204" pitchFamily="34" charset="0"/>
              </a:rPr>
              <a:t>Реализуется в рамках групп процессов «Управление безопасностью в атомной отрасли», «Внутренний контроль безопасности и качества для безопасности», «Управление персоналом», «Управление коммуникациями».</a:t>
            </a:r>
            <a:endParaRPr lang="ru-RU" sz="1200" dirty="0">
              <a:solidFill>
                <a:srgbClr val="0070C0"/>
              </a:solidFill>
              <a:latin typeface="Arial" panose="020B0604020202020204" pitchFamily="34" charset="0"/>
              <a:cs typeface="Arial" panose="020B0604020202020204" pitchFamily="34" charset="0"/>
            </a:endParaRPr>
          </a:p>
        </p:txBody>
      </p:sp>
      <p:sp>
        <p:nvSpPr>
          <p:cNvPr id="12" name="Скругленный прямоугольник 11"/>
          <p:cNvSpPr/>
          <p:nvPr/>
        </p:nvSpPr>
        <p:spPr>
          <a:xfrm>
            <a:off x="297542" y="3295384"/>
            <a:ext cx="8698303" cy="4680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solidFill>
                  <a:srgbClr val="0070C0"/>
                </a:solidFill>
                <a:latin typeface="Arial" panose="020B0604020202020204" pitchFamily="34" charset="0"/>
                <a:cs typeface="Arial" panose="020B0604020202020204" pitchFamily="34" charset="0"/>
              </a:rPr>
              <a:t>Соблюдение Политики является обязательным для всех работников Госкорпорации «Росатом», организаций Госкорпорации «Росатом», а также взаимодействующих с ними подрядных организаций. </a:t>
            </a:r>
            <a:endParaRPr lang="ru-RU" sz="1200" dirty="0">
              <a:solidFill>
                <a:srgbClr val="0070C0"/>
              </a:solidFill>
              <a:latin typeface="Arial" panose="020B0604020202020204" pitchFamily="34" charset="0"/>
              <a:cs typeface="Arial" panose="020B0604020202020204" pitchFamily="34" charset="0"/>
            </a:endParaRPr>
          </a:p>
        </p:txBody>
      </p:sp>
      <p:sp>
        <p:nvSpPr>
          <p:cNvPr id="13" name="Скругленный прямоугольник 12"/>
          <p:cNvSpPr/>
          <p:nvPr/>
        </p:nvSpPr>
        <p:spPr>
          <a:xfrm>
            <a:off x="297542" y="3820662"/>
            <a:ext cx="8698303" cy="7200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solidFill>
                  <a:srgbClr val="0070C0"/>
                </a:solidFill>
                <a:latin typeface="Arial" panose="020B0604020202020204" pitchFamily="34" charset="0"/>
                <a:cs typeface="Arial" panose="020B0604020202020204" pitchFamily="34" charset="0"/>
              </a:rPr>
              <a:t>Для реализации Политики и решения задач по формированию, поддержанию и развитию культуры безопасности в Госкорпорации «Росатом» и ее организациях на основе действующих требований законов, федеральных норм и правил в области использования атомной энергии, руководств по безопасности и рекомендаций МАГАТЭ разрабатываются программы, методические документы и локальные нормативные акты.</a:t>
            </a:r>
            <a:endParaRPr lang="ru-RU" sz="1200" dirty="0">
              <a:solidFill>
                <a:srgbClr val="0070C0"/>
              </a:solidFill>
              <a:latin typeface="Arial" panose="020B0604020202020204" pitchFamily="34" charset="0"/>
              <a:cs typeface="Arial" panose="020B0604020202020204" pitchFamily="34" charset="0"/>
            </a:endParaRPr>
          </a:p>
        </p:txBody>
      </p:sp>
      <p:sp>
        <p:nvSpPr>
          <p:cNvPr id="14" name="Прямоугольник 13"/>
          <p:cNvSpPr/>
          <p:nvPr/>
        </p:nvSpPr>
        <p:spPr>
          <a:xfrm>
            <a:off x="297542" y="899330"/>
            <a:ext cx="8698303" cy="523220"/>
          </a:xfrm>
          <a:prstGeom prst="rect">
            <a:avLst/>
          </a:prstGeom>
        </p:spPr>
        <p:txBody>
          <a:bodyPr wrap="square">
            <a:spAutoFit/>
          </a:bodyPr>
          <a:lstStyle/>
          <a:p>
            <a:r>
              <a:rPr lang="ru-RU" sz="1400" b="1" dirty="0">
                <a:solidFill>
                  <a:srgbClr val="002060"/>
                </a:solidFill>
                <a:latin typeface="Arial" panose="020B0604020202020204" pitchFamily="34" charset="0"/>
                <a:cs typeface="Arial" panose="020B0604020202020204" pitchFamily="34" charset="0"/>
              </a:rPr>
              <a:t>В 2021 году была утверждена Единая отраслевая политика культуры безопасности Госкорпорации «Росатом» и её организаций</a:t>
            </a:r>
            <a:r>
              <a:rPr lang="ru-RU" sz="1400" b="1" dirty="0" smtClean="0">
                <a:solidFill>
                  <a:srgbClr val="002060"/>
                </a:solidFill>
                <a:latin typeface="Arial" panose="020B0604020202020204" pitchFamily="34" charset="0"/>
                <a:cs typeface="Arial" panose="020B0604020202020204" pitchFamily="34" charset="0"/>
              </a:rPr>
              <a:t>.</a:t>
            </a:r>
            <a:endParaRPr lang="ru-RU" sz="1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66549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Культура безопасности в ГК «Росатом» 2021</a:t>
            </a:r>
          </a:p>
        </p:txBody>
      </p:sp>
      <p:sp>
        <p:nvSpPr>
          <p:cNvPr id="9" name="Текст 3"/>
          <p:cNvSpPr>
            <a:spLocks noGrp="1"/>
          </p:cNvSpPr>
          <p:nvPr>
            <p:ph type="body" sz="quarter" idx="10"/>
          </p:nvPr>
        </p:nvSpPr>
        <p:spPr>
          <a:xfrm>
            <a:off x="2720019" y="1049861"/>
            <a:ext cx="5828895" cy="2748816"/>
          </a:xfrm>
        </p:spPr>
        <p:txBody>
          <a:bodyPr/>
          <a:lstStyle/>
          <a:p>
            <a:pPr>
              <a:spcBef>
                <a:spcPts val="0"/>
              </a:spcBef>
              <a:spcAft>
                <a:spcPts val="1200"/>
              </a:spcAft>
            </a:pPr>
            <a:r>
              <a:rPr lang="ru-RU" sz="1600" dirty="0" smtClean="0">
                <a:solidFill>
                  <a:srgbClr val="002060"/>
                </a:solidFill>
              </a:rPr>
              <a:t>Настоящая политика является </a:t>
            </a:r>
            <a:r>
              <a:rPr lang="ru-RU" sz="1800" b="1" dirty="0" smtClean="0">
                <a:solidFill>
                  <a:srgbClr val="002060"/>
                </a:solidFill>
              </a:rPr>
              <a:t>основополагающим</a:t>
            </a:r>
            <a:r>
              <a:rPr lang="ru-RU" sz="1600" b="1" dirty="0" smtClean="0">
                <a:solidFill>
                  <a:srgbClr val="002060"/>
                </a:solidFill>
              </a:rPr>
              <a:t> документом</a:t>
            </a:r>
            <a:r>
              <a:rPr lang="ru-RU" sz="1600" dirty="0" smtClean="0">
                <a:solidFill>
                  <a:srgbClr val="002060"/>
                </a:solidFill>
              </a:rPr>
              <a:t>, предназначенным для </a:t>
            </a:r>
            <a:r>
              <a:rPr lang="ru-RU" sz="1600" b="1" dirty="0" smtClean="0">
                <a:solidFill>
                  <a:srgbClr val="002060"/>
                </a:solidFill>
              </a:rPr>
              <a:t>определения единой позиции</a:t>
            </a:r>
            <a:r>
              <a:rPr lang="ru-RU" sz="1600" dirty="0" smtClean="0">
                <a:solidFill>
                  <a:srgbClr val="002060"/>
                </a:solidFill>
              </a:rPr>
              <a:t> ГК «Росатом» и ее организаций в области культуры безопасности, включая </a:t>
            </a:r>
            <a:r>
              <a:rPr lang="ru-RU" sz="1600" b="1" dirty="0" smtClean="0">
                <a:solidFill>
                  <a:srgbClr val="002060"/>
                </a:solidFill>
              </a:rPr>
              <a:t>цель, задачи и принципы </a:t>
            </a:r>
            <a:r>
              <a:rPr lang="ru-RU" sz="1600" dirty="0" smtClean="0">
                <a:solidFill>
                  <a:srgbClr val="002060"/>
                </a:solidFill>
              </a:rPr>
              <a:t>деятельности в данном направлении в атомной отрасли.</a:t>
            </a:r>
            <a:endParaRPr lang="ru-RU" sz="1600" dirty="0">
              <a:solidFill>
                <a:srgbClr val="002060"/>
              </a:solidFill>
            </a:endParaRPr>
          </a:p>
          <a:p>
            <a:pPr>
              <a:spcBef>
                <a:spcPts val="0"/>
              </a:spcBef>
            </a:pPr>
            <a:r>
              <a:rPr lang="ru-RU" sz="1600" dirty="0" smtClean="0">
                <a:solidFill>
                  <a:srgbClr val="002060"/>
                </a:solidFill>
              </a:rPr>
              <a:t>«</a:t>
            </a:r>
            <a:r>
              <a:rPr lang="ru-RU" sz="1600" b="1" dirty="0" smtClean="0">
                <a:solidFill>
                  <a:srgbClr val="002060"/>
                </a:solidFill>
              </a:rPr>
              <a:t>Культура безопасности </a:t>
            </a:r>
            <a:r>
              <a:rPr lang="ru-RU" sz="1600" dirty="0" smtClean="0">
                <a:solidFill>
                  <a:srgbClr val="002060"/>
                </a:solidFill>
              </a:rPr>
              <a:t>- Набор характеристик и особенностей деятельности организаций и поведения отдельных лиц, который устанавливает, что вопросам обеспечения безопасности в Госкорпорации «Росатом» и в её организациях, как обладающим высшим приоритетом, уделяется внимание, определяемое их значимостью»</a:t>
            </a:r>
            <a:endParaRPr lang="ru-RU" sz="1600" dirty="0">
              <a:solidFill>
                <a:srgbClr val="002060"/>
              </a:solidFill>
            </a:endParaRPr>
          </a:p>
        </p:txBody>
      </p:sp>
      <p:pic>
        <p:nvPicPr>
          <p:cNvPr id="12" name="Рисунок 11"/>
          <p:cNvPicPr>
            <a:picLocks noChangeAspect="1"/>
          </p:cNvPicPr>
          <p:nvPr/>
        </p:nvPicPr>
        <p:blipFill>
          <a:blip r:embed="rId3"/>
          <a:stretch>
            <a:fillRect/>
          </a:stretch>
        </p:blipFill>
        <p:spPr>
          <a:xfrm>
            <a:off x="539750" y="1049860"/>
            <a:ext cx="1931777" cy="2748817"/>
          </a:xfrm>
          <a:prstGeom prst="rect">
            <a:avLst/>
          </a:prstGeom>
          <a:ln>
            <a:solidFill>
              <a:srgbClr val="002060"/>
            </a:solidFill>
          </a:ln>
        </p:spPr>
      </p:pic>
    </p:spTree>
    <p:extLst>
      <p:ext uri="{BB962C8B-B14F-4D97-AF65-F5344CB8AC3E}">
        <p14:creationId xmlns:p14="http://schemas.microsoft.com/office/powerpoint/2010/main" val="19574306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sz="2000" dirty="0"/>
              <a:t>Актуальные определения культуры безопасности</a:t>
            </a:r>
          </a:p>
        </p:txBody>
      </p:sp>
      <p:sp>
        <p:nvSpPr>
          <p:cNvPr id="9" name="Текст 3"/>
          <p:cNvSpPr>
            <a:spLocks noGrp="1"/>
          </p:cNvSpPr>
          <p:nvPr>
            <p:ph type="body" sz="quarter" idx="10"/>
          </p:nvPr>
        </p:nvSpPr>
        <p:spPr>
          <a:xfrm>
            <a:off x="164211" y="988662"/>
            <a:ext cx="2934000" cy="3205958"/>
          </a:xfrm>
        </p:spPr>
        <p:txBody>
          <a:bodyPr/>
          <a:lstStyle/>
          <a:p>
            <a:pPr>
              <a:spcBef>
                <a:spcPts val="0"/>
              </a:spcBef>
            </a:pPr>
            <a:r>
              <a:rPr lang="ru-RU" b="1" dirty="0">
                <a:solidFill>
                  <a:srgbClr val="002060"/>
                </a:solidFill>
              </a:rPr>
              <a:t>Культура </a:t>
            </a:r>
            <a:r>
              <a:rPr lang="ru-RU" b="1" dirty="0" smtClean="0">
                <a:solidFill>
                  <a:srgbClr val="002060"/>
                </a:solidFill>
              </a:rPr>
              <a:t>безопасности – </a:t>
            </a:r>
          </a:p>
          <a:p>
            <a:pPr>
              <a:spcBef>
                <a:spcPts val="600"/>
              </a:spcBef>
            </a:pPr>
            <a:r>
              <a:rPr lang="ru-RU" dirty="0" smtClean="0">
                <a:solidFill>
                  <a:srgbClr val="002060"/>
                </a:solidFill>
              </a:rPr>
              <a:t>это такой </a:t>
            </a:r>
            <a:r>
              <a:rPr lang="ru-RU" dirty="0">
                <a:solidFill>
                  <a:srgbClr val="002060"/>
                </a:solidFill>
              </a:rPr>
              <a:t>набор характеристик и особенностей деятельности организаций и поведения отдельных лиц, который устанавливает, что проблемам безопасности, как обладающим высшим приоритетом, уделяется внимание, определяемое их значимостью</a:t>
            </a:r>
            <a:r>
              <a:rPr lang="ru-RU" dirty="0" smtClean="0">
                <a:solidFill>
                  <a:srgbClr val="002060"/>
                </a:solidFill>
              </a:rPr>
              <a:t>.</a:t>
            </a:r>
            <a:endParaRPr lang="ru-RU" dirty="0">
              <a:solidFill>
                <a:srgbClr val="002060"/>
              </a:solidFill>
            </a:endParaRPr>
          </a:p>
        </p:txBody>
      </p:sp>
      <p:sp>
        <p:nvSpPr>
          <p:cNvPr id="11" name="Текст 3"/>
          <p:cNvSpPr txBox="1">
            <a:spLocks/>
          </p:cNvSpPr>
          <p:nvPr/>
        </p:nvSpPr>
        <p:spPr>
          <a:xfrm>
            <a:off x="8052407" y="1147736"/>
            <a:ext cx="3373362" cy="4118847"/>
          </a:xfrm>
          <a:prstGeom prst="rect">
            <a:avLst/>
          </a:prstGeom>
        </p:spPr>
        <p:txBody>
          <a:bodyPr lIns="0" tIns="0" rIns="0" bIns="0"/>
          <a:lstStyle>
            <a:lvl1pPr marL="0" indent="0" algn="l" defTabSz="1218072" rtl="0" eaLnBrk="1" latinLnBrk="0" hangingPunct="1">
              <a:lnSpc>
                <a:spcPct val="90000"/>
              </a:lnSpc>
              <a:spcBef>
                <a:spcPts val="1332"/>
              </a:spcBef>
              <a:buFont typeface="Arial" pitchFamily="34" charset="0"/>
              <a:buNone/>
              <a:defRPr sz="1599" kern="1200">
                <a:solidFill>
                  <a:srgbClr val="333333"/>
                </a:solidFill>
                <a:latin typeface="Arial" charset="0"/>
                <a:ea typeface="Arial" charset="0"/>
                <a:cs typeface="Arial" charset="0"/>
              </a:defRPr>
            </a:lvl1pPr>
            <a:lvl2pPr marL="913554" indent="-304518" algn="l" defTabSz="1218072" rtl="0" eaLnBrk="1" latinLnBrk="0" hangingPunct="1">
              <a:lnSpc>
                <a:spcPct val="90000"/>
              </a:lnSpc>
              <a:spcBef>
                <a:spcPts val="666"/>
              </a:spcBef>
              <a:buFont typeface="Arial"/>
              <a:buChar char="•"/>
              <a:defRPr sz="3197" kern="1200">
                <a:solidFill>
                  <a:schemeClr val="tx1"/>
                </a:solidFill>
                <a:latin typeface="+mn-lt"/>
                <a:ea typeface="+mn-ea"/>
                <a:cs typeface="+mn-cs"/>
              </a:defRPr>
            </a:lvl2pPr>
            <a:lvl3pPr marL="1522590" indent="-304518" algn="l" defTabSz="1218072" rtl="0" eaLnBrk="1" latinLnBrk="0" hangingPunct="1">
              <a:lnSpc>
                <a:spcPct val="90000"/>
              </a:lnSpc>
              <a:spcBef>
                <a:spcPts val="666"/>
              </a:spcBef>
              <a:buFont typeface="Arial"/>
              <a:buChar char="•"/>
              <a:defRPr sz="2664" kern="1200">
                <a:solidFill>
                  <a:schemeClr val="tx1"/>
                </a:solidFill>
                <a:latin typeface="+mn-lt"/>
                <a:ea typeface="+mn-ea"/>
                <a:cs typeface="+mn-cs"/>
              </a:defRPr>
            </a:lvl3pPr>
            <a:lvl4pPr marL="2131626" indent="-304518" algn="l" defTabSz="1218072" rtl="0" eaLnBrk="1" latinLnBrk="0" hangingPunct="1">
              <a:lnSpc>
                <a:spcPct val="90000"/>
              </a:lnSpc>
              <a:spcBef>
                <a:spcPts val="666"/>
              </a:spcBef>
              <a:buFont typeface="Arial"/>
              <a:buChar char="•"/>
              <a:defRPr sz="2398" kern="1200">
                <a:solidFill>
                  <a:schemeClr val="tx1"/>
                </a:solidFill>
                <a:latin typeface="+mn-lt"/>
                <a:ea typeface="+mn-ea"/>
                <a:cs typeface="+mn-cs"/>
              </a:defRPr>
            </a:lvl4pPr>
            <a:lvl5pPr marL="2740663" indent="-304518" algn="l" defTabSz="1218072" rtl="0" eaLnBrk="1" latinLnBrk="0" hangingPunct="1">
              <a:lnSpc>
                <a:spcPct val="90000"/>
              </a:lnSpc>
              <a:spcBef>
                <a:spcPts val="666"/>
              </a:spcBef>
              <a:buFont typeface="Arial"/>
              <a:buChar char="•"/>
              <a:defRPr sz="2398" kern="1200">
                <a:solidFill>
                  <a:schemeClr val="tx1"/>
                </a:solidFill>
                <a:latin typeface="+mn-lt"/>
                <a:ea typeface="+mn-ea"/>
                <a:cs typeface="+mn-cs"/>
              </a:defRPr>
            </a:lvl5pPr>
            <a:lvl6pPr marL="3349699" indent="-304518" algn="l" defTabSz="1218072" rtl="0" eaLnBrk="1" latinLnBrk="0" hangingPunct="1">
              <a:lnSpc>
                <a:spcPct val="90000"/>
              </a:lnSpc>
              <a:spcBef>
                <a:spcPts val="666"/>
              </a:spcBef>
              <a:buFont typeface="Arial"/>
              <a:buChar char="•"/>
              <a:defRPr sz="2398" kern="1200">
                <a:solidFill>
                  <a:schemeClr val="tx1"/>
                </a:solidFill>
                <a:latin typeface="+mn-lt"/>
                <a:ea typeface="+mn-ea"/>
                <a:cs typeface="+mn-cs"/>
              </a:defRPr>
            </a:lvl6pPr>
            <a:lvl7pPr marL="3958735" indent="-304518" algn="l" defTabSz="1218072" rtl="0" eaLnBrk="1" latinLnBrk="0" hangingPunct="1">
              <a:lnSpc>
                <a:spcPct val="90000"/>
              </a:lnSpc>
              <a:spcBef>
                <a:spcPts val="666"/>
              </a:spcBef>
              <a:buFont typeface="Arial"/>
              <a:buChar char="•"/>
              <a:defRPr sz="2398" kern="1200">
                <a:solidFill>
                  <a:schemeClr val="tx1"/>
                </a:solidFill>
                <a:latin typeface="+mn-lt"/>
                <a:ea typeface="+mn-ea"/>
                <a:cs typeface="+mn-cs"/>
              </a:defRPr>
            </a:lvl7pPr>
            <a:lvl8pPr marL="4567771" indent="-304518" algn="l" defTabSz="1218072" rtl="0" eaLnBrk="1" latinLnBrk="0" hangingPunct="1">
              <a:lnSpc>
                <a:spcPct val="90000"/>
              </a:lnSpc>
              <a:spcBef>
                <a:spcPts val="666"/>
              </a:spcBef>
              <a:buFont typeface="Arial"/>
              <a:buChar char="•"/>
              <a:defRPr sz="2398" kern="1200">
                <a:solidFill>
                  <a:schemeClr val="tx1"/>
                </a:solidFill>
                <a:latin typeface="+mn-lt"/>
                <a:ea typeface="+mn-ea"/>
                <a:cs typeface="+mn-cs"/>
              </a:defRPr>
            </a:lvl8pPr>
            <a:lvl9pPr marL="5176807" indent="-304518" algn="l" defTabSz="1218072" rtl="0" eaLnBrk="1" latinLnBrk="0" hangingPunct="1">
              <a:lnSpc>
                <a:spcPct val="90000"/>
              </a:lnSpc>
              <a:spcBef>
                <a:spcPts val="666"/>
              </a:spcBef>
              <a:buFont typeface="Arial"/>
              <a:buChar char="•"/>
              <a:defRPr sz="2398" kern="1200">
                <a:solidFill>
                  <a:schemeClr val="tx1"/>
                </a:solidFill>
                <a:latin typeface="+mn-lt"/>
                <a:ea typeface="+mn-ea"/>
                <a:cs typeface="+mn-cs"/>
              </a:defRPr>
            </a:lvl9pPr>
          </a:lstStyle>
          <a:p>
            <a:endParaRPr lang="ru-RU" dirty="0"/>
          </a:p>
        </p:txBody>
      </p:sp>
      <p:sp>
        <p:nvSpPr>
          <p:cNvPr id="13" name="Прямоугольник 12"/>
          <p:cNvSpPr/>
          <p:nvPr/>
        </p:nvSpPr>
        <p:spPr>
          <a:xfrm>
            <a:off x="163361" y="3430616"/>
            <a:ext cx="2577206" cy="646331"/>
          </a:xfrm>
          <a:prstGeom prst="rect">
            <a:avLst/>
          </a:prstGeom>
        </p:spPr>
        <p:txBody>
          <a:bodyPr wrap="square">
            <a:spAutoFit/>
          </a:bodyPr>
          <a:lstStyle/>
          <a:p>
            <a:r>
              <a:rPr lang="ru-RU" sz="1200" dirty="0">
                <a:latin typeface="Arial" panose="020B0604020202020204" pitchFamily="34" charset="0"/>
                <a:cs typeface="Arial" panose="020B0604020202020204" pitchFamily="34" charset="0"/>
              </a:rPr>
              <a:t>Доклад INSAG-4 «Культура безопасности» </a:t>
            </a:r>
            <a:endParaRPr lang="ru-RU" sz="1200" dirty="0" smtClean="0">
              <a:latin typeface="Arial" panose="020B0604020202020204" pitchFamily="34" charset="0"/>
              <a:cs typeface="Arial" panose="020B0604020202020204" pitchFamily="34" charset="0"/>
            </a:endParaRPr>
          </a:p>
          <a:p>
            <a:r>
              <a:rPr lang="ru-RU" sz="1200" dirty="0" smtClean="0">
                <a:latin typeface="Arial" panose="020B0604020202020204" pitchFamily="34" charset="0"/>
                <a:cs typeface="Arial" panose="020B0604020202020204" pitchFamily="34" charset="0"/>
              </a:rPr>
              <a:t>(</a:t>
            </a:r>
            <a:r>
              <a:rPr lang="ru-RU" sz="1200" dirty="0">
                <a:latin typeface="Arial" panose="020B0604020202020204" pitchFamily="34" charset="0"/>
                <a:cs typeface="Arial" panose="020B0604020202020204" pitchFamily="34" charset="0"/>
              </a:rPr>
              <a:t>1991)</a:t>
            </a:r>
          </a:p>
        </p:txBody>
      </p:sp>
      <p:sp>
        <p:nvSpPr>
          <p:cNvPr id="14" name="Прямоугольник 13"/>
          <p:cNvSpPr/>
          <p:nvPr/>
        </p:nvSpPr>
        <p:spPr>
          <a:xfrm>
            <a:off x="6237244" y="988662"/>
            <a:ext cx="2934850" cy="2646878"/>
          </a:xfrm>
          <a:prstGeom prst="rect">
            <a:avLst/>
          </a:prstGeom>
        </p:spPr>
        <p:txBody>
          <a:bodyPr wrap="square">
            <a:spAutoFit/>
          </a:bodyPr>
          <a:lstStyle/>
          <a:p>
            <a:pPr>
              <a:spcBef>
                <a:spcPts val="600"/>
              </a:spcBef>
            </a:pPr>
            <a:r>
              <a:rPr lang="ru-RU" sz="1200" b="1" dirty="0" smtClean="0">
                <a:solidFill>
                  <a:srgbClr val="002060"/>
                </a:solidFill>
                <a:latin typeface="Arial" panose="020B0604020202020204" pitchFamily="34" charset="0"/>
                <a:cs typeface="Arial" panose="020B0604020202020204" pitchFamily="34" charset="0"/>
              </a:rPr>
              <a:t>Культура безопасности – </a:t>
            </a:r>
          </a:p>
          <a:p>
            <a:pPr>
              <a:spcBef>
                <a:spcPts val="600"/>
              </a:spcBef>
            </a:pPr>
            <a:r>
              <a:rPr lang="ru-RU" sz="1200" dirty="0" smtClean="0">
                <a:solidFill>
                  <a:srgbClr val="002060"/>
                </a:solidFill>
                <a:latin typeface="Arial" panose="020B0604020202020204" pitchFamily="34" charset="0"/>
                <a:cs typeface="Arial" panose="020B0604020202020204" pitchFamily="34" charset="0"/>
              </a:rPr>
              <a:t>набор </a:t>
            </a:r>
            <a:r>
              <a:rPr lang="ru-RU" sz="1200" dirty="0">
                <a:solidFill>
                  <a:srgbClr val="002060"/>
                </a:solidFill>
                <a:latin typeface="Arial" panose="020B0604020202020204" pitchFamily="34" charset="0"/>
                <a:cs typeface="Arial" panose="020B0604020202020204" pitchFamily="34" charset="0"/>
              </a:rPr>
              <a:t>характеристик и особенностей деятельности организаций и поведения отдельных лиц, который устанавливает, что вопросам обеспечения безопасности в Госкорпорации «Росатом» и в её организациях, как обладающим высшим приоритетом, уделяется внимание, определяемое их значимостью»</a:t>
            </a:r>
          </a:p>
          <a:p>
            <a:pPr>
              <a:spcBef>
                <a:spcPts val="600"/>
              </a:spcBef>
            </a:pPr>
            <a:endParaRPr lang="ru-RU" sz="1200" dirty="0" smtClean="0">
              <a:solidFill>
                <a:srgbClr val="002060"/>
              </a:solidFill>
              <a:latin typeface="Arial" panose="020B0604020202020204" pitchFamily="34" charset="0"/>
              <a:cs typeface="Arial" panose="020B0604020202020204" pitchFamily="34" charset="0"/>
            </a:endParaRPr>
          </a:p>
          <a:p>
            <a:endParaRPr lang="ru-RU" sz="1200" dirty="0">
              <a:solidFill>
                <a:srgbClr val="002060"/>
              </a:solidFill>
              <a:latin typeface="Arial" panose="020B0604020202020204" pitchFamily="34" charset="0"/>
              <a:cs typeface="Arial" panose="020B0604020202020204" pitchFamily="34" charset="0"/>
            </a:endParaRPr>
          </a:p>
        </p:txBody>
      </p:sp>
      <p:sp>
        <p:nvSpPr>
          <p:cNvPr id="15" name="Прямоугольник 14"/>
          <p:cNvSpPr/>
          <p:nvPr/>
        </p:nvSpPr>
        <p:spPr>
          <a:xfrm>
            <a:off x="6237244" y="3338284"/>
            <a:ext cx="2934850" cy="830997"/>
          </a:xfrm>
          <a:prstGeom prst="rect">
            <a:avLst/>
          </a:prstGeom>
        </p:spPr>
        <p:txBody>
          <a:bodyPr wrap="square">
            <a:spAutoFit/>
          </a:bodyPr>
          <a:lstStyle/>
          <a:p>
            <a:r>
              <a:rPr lang="ru-RU" sz="1200" dirty="0" smtClean="0">
                <a:latin typeface="Arial" panose="020B0604020202020204" pitchFamily="34" charset="0"/>
                <a:cs typeface="Arial" panose="020B0604020202020204" pitchFamily="34" charset="0"/>
              </a:rPr>
              <a:t>Единая отраслевая политика культуры безопасности Госкорпорации </a:t>
            </a:r>
            <a:r>
              <a:rPr lang="ru-RU" sz="1200" dirty="0">
                <a:latin typeface="Arial" panose="020B0604020202020204" pitchFamily="34" charset="0"/>
                <a:cs typeface="Arial" panose="020B0604020202020204" pitchFamily="34" charset="0"/>
              </a:rPr>
              <a:t>«Росатом</a:t>
            </a:r>
            <a:r>
              <a:rPr lang="ru-RU" sz="1200" dirty="0" smtClean="0">
                <a:latin typeface="Arial" panose="020B0604020202020204" pitchFamily="34" charset="0"/>
                <a:cs typeface="Arial" panose="020B0604020202020204" pitchFamily="34" charset="0"/>
              </a:rPr>
              <a:t>» и её организаций</a:t>
            </a:r>
          </a:p>
          <a:p>
            <a:r>
              <a:rPr lang="ru-RU" sz="1200" dirty="0" smtClean="0">
                <a:latin typeface="Arial" panose="020B0604020202020204" pitchFamily="34" charset="0"/>
                <a:cs typeface="Arial" panose="020B0604020202020204" pitchFamily="34" charset="0"/>
              </a:rPr>
              <a:t>(2021)</a:t>
            </a:r>
            <a:endParaRPr lang="ru-RU" sz="1200" dirty="0">
              <a:latin typeface="Arial" panose="020B0604020202020204" pitchFamily="34" charset="0"/>
              <a:cs typeface="Arial" panose="020B0604020202020204" pitchFamily="34" charset="0"/>
            </a:endParaRPr>
          </a:p>
        </p:txBody>
      </p:sp>
      <p:sp>
        <p:nvSpPr>
          <p:cNvPr id="16" name="Прямоугольник 15"/>
          <p:cNvSpPr/>
          <p:nvPr/>
        </p:nvSpPr>
        <p:spPr>
          <a:xfrm>
            <a:off x="3200727" y="970581"/>
            <a:ext cx="2934000" cy="2462213"/>
          </a:xfrm>
          <a:prstGeom prst="rect">
            <a:avLst/>
          </a:prstGeom>
        </p:spPr>
        <p:txBody>
          <a:bodyPr wrap="square">
            <a:spAutoFit/>
          </a:bodyPr>
          <a:lstStyle/>
          <a:p>
            <a:pPr>
              <a:spcBef>
                <a:spcPts val="600"/>
              </a:spcBef>
            </a:pPr>
            <a:r>
              <a:rPr lang="ru-RU" sz="1200" b="1" dirty="0" smtClean="0">
                <a:solidFill>
                  <a:srgbClr val="002060"/>
                </a:solidFill>
                <a:latin typeface="Arial" panose="020B0604020202020204" pitchFamily="34" charset="0"/>
                <a:cs typeface="Arial" panose="020B0604020202020204" pitchFamily="34" charset="0"/>
              </a:rPr>
              <a:t>Культура безопасности – </a:t>
            </a:r>
          </a:p>
          <a:p>
            <a:pPr>
              <a:spcBef>
                <a:spcPts val="600"/>
              </a:spcBef>
            </a:pPr>
            <a:r>
              <a:rPr lang="ru-RU" sz="1200" dirty="0" smtClean="0">
                <a:solidFill>
                  <a:srgbClr val="002060"/>
                </a:solidFill>
                <a:latin typeface="Arial" panose="020B0604020202020204" pitchFamily="34" charset="0"/>
                <a:cs typeface="Arial" panose="020B0604020202020204" pitchFamily="34" charset="0"/>
              </a:rPr>
              <a:t>набор </a:t>
            </a:r>
            <a:r>
              <a:rPr lang="ru-RU" sz="1200" dirty="0">
                <a:solidFill>
                  <a:srgbClr val="002060"/>
                </a:solidFill>
                <a:latin typeface="Arial" panose="020B0604020202020204" pitchFamily="34" charset="0"/>
                <a:cs typeface="Arial" panose="020B0604020202020204" pitchFamily="34" charset="0"/>
              </a:rPr>
              <a:t>характеристик и особенностей деятельности организаций и поведения отдельных лиц, который устанавливает, что вопросам обеспечения безопасности АС, как обладающим высшим приоритетом, уделяется внимание, определяемое их значимостью»</a:t>
            </a:r>
          </a:p>
          <a:p>
            <a:pPr>
              <a:spcBef>
                <a:spcPts val="600"/>
              </a:spcBef>
            </a:pPr>
            <a:endParaRPr lang="ru-RU" sz="1200" dirty="0" smtClean="0">
              <a:solidFill>
                <a:srgbClr val="002060"/>
              </a:solidFill>
              <a:latin typeface="Arial" panose="020B0604020202020204" pitchFamily="34" charset="0"/>
              <a:cs typeface="Arial" panose="020B0604020202020204" pitchFamily="34" charset="0"/>
            </a:endParaRPr>
          </a:p>
          <a:p>
            <a:endParaRPr lang="ru-RU" sz="1200" dirty="0">
              <a:solidFill>
                <a:srgbClr val="002060"/>
              </a:solidFill>
              <a:latin typeface="Arial" panose="020B0604020202020204" pitchFamily="34" charset="0"/>
              <a:cs typeface="Arial" panose="020B0604020202020204" pitchFamily="34" charset="0"/>
            </a:endParaRPr>
          </a:p>
        </p:txBody>
      </p:sp>
      <p:sp>
        <p:nvSpPr>
          <p:cNvPr id="17" name="Прямоугольник 16"/>
          <p:cNvSpPr/>
          <p:nvPr/>
        </p:nvSpPr>
        <p:spPr>
          <a:xfrm>
            <a:off x="3095098" y="3338284"/>
            <a:ext cx="2934850" cy="1015663"/>
          </a:xfrm>
          <a:prstGeom prst="rect">
            <a:avLst/>
          </a:prstGeom>
        </p:spPr>
        <p:txBody>
          <a:bodyPr wrap="square">
            <a:spAutoFit/>
          </a:bodyPr>
          <a:lstStyle/>
          <a:p>
            <a:r>
              <a:rPr lang="ru-RU" sz="1200" dirty="0">
                <a:latin typeface="Arial" panose="020B0604020202020204" pitchFamily="34" charset="0"/>
                <a:cs typeface="Arial" panose="020B0604020202020204" pitchFamily="34" charset="0"/>
              </a:rPr>
              <a:t>НП-001-15 «Федеральные нормы и правила в области использования атомной энергии «Общие положения обеспечения безопасности атомных станций</a:t>
            </a:r>
            <a:r>
              <a:rPr lang="ru-RU" sz="1200" dirty="0" smtClean="0">
                <a:latin typeface="Arial" panose="020B0604020202020204" pitchFamily="34" charset="0"/>
                <a:cs typeface="Arial" panose="020B0604020202020204" pitchFamily="34" charset="0"/>
              </a:rPr>
              <a:t>» (2016)</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2868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sz="2000" dirty="0">
                <a:latin typeface="Arial" panose="020B0604020202020204" pitchFamily="34" charset="0"/>
                <a:cs typeface="Arial" panose="020B0604020202020204" pitchFamily="34" charset="0"/>
              </a:rPr>
              <a:t>Хронология документальной основы культуры безопасности в атомной отрасли:</a:t>
            </a:r>
            <a:br>
              <a:rPr lang="ru-RU" sz="2000" dirty="0">
                <a:latin typeface="Arial" panose="020B0604020202020204" pitchFamily="34" charset="0"/>
                <a:cs typeface="Arial" panose="020B0604020202020204" pitchFamily="34" charset="0"/>
              </a:rPr>
            </a:br>
            <a:endParaRPr lang="ru-RU" sz="2000" dirty="0">
              <a:latin typeface="Arial" panose="020B0604020202020204" pitchFamily="34" charset="0"/>
              <a:cs typeface="Arial" panose="020B0604020202020204" pitchFamily="34" charset="0"/>
            </a:endParaRPr>
          </a:p>
        </p:txBody>
      </p:sp>
      <p:sp>
        <p:nvSpPr>
          <p:cNvPr id="9" name="Скругленный прямоугольник 8"/>
          <p:cNvSpPr/>
          <p:nvPr/>
        </p:nvSpPr>
        <p:spPr>
          <a:xfrm>
            <a:off x="684894" y="1063576"/>
            <a:ext cx="5662547" cy="470097"/>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latin typeface="Arial" panose="020B0604020202020204" pitchFamily="34" charset="0"/>
                <a:cs typeface="Arial" panose="020B0604020202020204" pitchFamily="34" charset="0"/>
              </a:rPr>
              <a:t>Производственные задачи и критерии их выполнения</a:t>
            </a:r>
          </a:p>
          <a:p>
            <a:pPr algn="ctr"/>
            <a:r>
              <a:rPr lang="ru-RU" sz="1200" dirty="0" smtClean="0">
                <a:latin typeface="Arial" panose="020B0604020202020204" pitchFamily="34" charset="0"/>
                <a:cs typeface="Arial" panose="020B0604020202020204" pitchFamily="34" charset="0"/>
              </a:rPr>
              <a:t>(документ ВАО АЭС ПЗКВ-2019-1)</a:t>
            </a:r>
            <a:endParaRPr lang="ru-RU" sz="1200" dirty="0">
              <a:latin typeface="Arial" panose="020B0604020202020204" pitchFamily="34" charset="0"/>
              <a:cs typeface="Arial" panose="020B0604020202020204" pitchFamily="34" charset="0"/>
            </a:endParaRPr>
          </a:p>
        </p:txBody>
      </p:sp>
      <p:sp>
        <p:nvSpPr>
          <p:cNvPr id="10" name="Скругленный прямоугольник 9"/>
          <p:cNvSpPr/>
          <p:nvPr/>
        </p:nvSpPr>
        <p:spPr>
          <a:xfrm>
            <a:off x="684893" y="1559820"/>
            <a:ext cx="5662547" cy="45389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latin typeface="Arial" panose="020B0604020202020204" pitchFamily="34" charset="0"/>
                <a:cs typeface="Arial" panose="020B0604020202020204" pitchFamily="34" charset="0"/>
              </a:rPr>
              <a:t>Лидерство и управление для обеспечения безопасности</a:t>
            </a:r>
          </a:p>
          <a:p>
            <a:pPr algn="ctr"/>
            <a:r>
              <a:rPr lang="ru-RU" sz="1200" dirty="0" smtClean="0">
                <a:latin typeface="Arial" panose="020B0604020202020204" pitchFamily="34" charset="0"/>
                <a:cs typeface="Arial" panose="020B0604020202020204" pitchFamily="34" charset="0"/>
              </a:rPr>
              <a:t>(Общие требования безопасности МАГАТЭ №</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GSR Part 2. 2016)</a:t>
            </a:r>
            <a:endParaRPr lang="ru-RU" sz="1200" dirty="0">
              <a:latin typeface="Arial" panose="020B0604020202020204" pitchFamily="34" charset="0"/>
              <a:cs typeface="Arial" panose="020B0604020202020204" pitchFamily="34" charset="0"/>
            </a:endParaRPr>
          </a:p>
        </p:txBody>
      </p:sp>
      <p:sp>
        <p:nvSpPr>
          <p:cNvPr id="11" name="Скругленный прямоугольник 10"/>
          <p:cNvSpPr/>
          <p:nvPr/>
        </p:nvSpPr>
        <p:spPr>
          <a:xfrm>
            <a:off x="684892" y="2049686"/>
            <a:ext cx="5662547" cy="4550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INSAG-15</a:t>
            </a:r>
            <a:r>
              <a:rPr lang="ru-RU" sz="1200" dirty="0" smtClean="0">
                <a:latin typeface="Arial" panose="020B0604020202020204" pitchFamily="34" charset="0"/>
                <a:cs typeface="Arial" panose="020B0604020202020204" pitchFamily="34" charset="0"/>
              </a:rPr>
              <a:t> Ключевые вопросы практики повышения культуры безопасности</a:t>
            </a:r>
          </a:p>
          <a:p>
            <a:pPr algn="ctr"/>
            <a:r>
              <a:rPr lang="ru-RU" sz="1200" dirty="0" smtClean="0">
                <a:latin typeface="Arial" panose="020B0604020202020204" pitchFamily="34" charset="0"/>
                <a:cs typeface="Arial" panose="020B0604020202020204" pitchFamily="34" charset="0"/>
              </a:rPr>
              <a:t>(МАГАТЭ, 2015)</a:t>
            </a:r>
            <a:endParaRPr lang="ru-RU" sz="1200" dirty="0">
              <a:latin typeface="Arial" panose="020B0604020202020204" pitchFamily="34" charset="0"/>
              <a:cs typeface="Arial" panose="020B0604020202020204" pitchFamily="34" charset="0"/>
            </a:endParaRPr>
          </a:p>
        </p:txBody>
      </p:sp>
      <p:sp>
        <p:nvSpPr>
          <p:cNvPr id="12" name="Скругленный прямоугольник 11"/>
          <p:cNvSpPr/>
          <p:nvPr/>
        </p:nvSpPr>
        <p:spPr>
          <a:xfrm>
            <a:off x="684891" y="2533380"/>
            <a:ext cx="5662547" cy="42353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latin typeface="Arial" panose="020B0604020202020204" pitchFamily="34" charset="0"/>
                <a:cs typeface="Arial" panose="020B0604020202020204" pitchFamily="34" charset="0"/>
              </a:rPr>
              <a:t>Особенности здоровой культуры ядерной безопасности</a:t>
            </a:r>
            <a:endParaRPr lang="ru-RU" sz="1200" dirty="0">
              <a:latin typeface="Arial" panose="020B0604020202020204" pitchFamily="34" charset="0"/>
              <a:cs typeface="Arial" panose="020B0604020202020204" pitchFamily="34" charset="0"/>
            </a:endParaRPr>
          </a:p>
          <a:p>
            <a:pPr algn="ctr"/>
            <a:r>
              <a:rPr lang="ru-RU" sz="1200" dirty="0" smtClean="0">
                <a:latin typeface="Arial" panose="020B0604020202020204" pitchFamily="34" charset="0"/>
                <a:cs typeface="Arial" panose="020B0604020202020204" pitchFamily="34" charset="0"/>
              </a:rPr>
              <a:t>(Принципы </a:t>
            </a:r>
            <a:r>
              <a:rPr lang="ru-RU" sz="1200" dirty="0">
                <a:latin typeface="Arial" panose="020B0604020202020204" pitchFamily="34" charset="0"/>
                <a:cs typeface="Arial" panose="020B0604020202020204" pitchFamily="34" charset="0"/>
              </a:rPr>
              <a:t>ВАО АЭС </a:t>
            </a:r>
            <a:r>
              <a:rPr lang="ru-RU" sz="1200" dirty="0" smtClean="0">
                <a:latin typeface="Arial" panose="020B0604020202020204" pitchFamily="34" charset="0"/>
                <a:cs typeface="Arial" panose="020B0604020202020204" pitchFamily="34" charset="0"/>
              </a:rPr>
              <a:t>2013-1</a:t>
            </a:r>
            <a:r>
              <a:rPr lang="ru-RU" sz="1200" dirty="0">
                <a:latin typeface="Arial" panose="020B0604020202020204" pitchFamily="34" charset="0"/>
                <a:cs typeface="Arial" panose="020B0604020202020204" pitchFamily="34" charset="0"/>
              </a:rPr>
              <a:t>)</a:t>
            </a:r>
          </a:p>
        </p:txBody>
      </p:sp>
      <p:sp>
        <p:nvSpPr>
          <p:cNvPr id="13" name="Скругленный прямоугольник 12"/>
          <p:cNvSpPr/>
          <p:nvPr/>
        </p:nvSpPr>
        <p:spPr>
          <a:xfrm>
            <a:off x="684890" y="2996768"/>
            <a:ext cx="5662547" cy="44101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latin typeface="Arial" panose="020B0604020202020204" pitchFamily="34" charset="0"/>
                <a:cs typeface="Arial" panose="020B0604020202020204" pitchFamily="34" charset="0"/>
              </a:rPr>
              <a:t>Применение системы управления для установок и деятельности</a:t>
            </a:r>
          </a:p>
          <a:p>
            <a:pPr algn="ctr"/>
            <a:r>
              <a:rPr lang="ru-RU" sz="1200" dirty="0" smtClean="0">
                <a:latin typeface="Arial" panose="020B0604020202020204" pitchFamily="34" charset="0"/>
                <a:cs typeface="Arial" panose="020B0604020202020204" pitchFamily="34" charset="0"/>
              </a:rPr>
              <a:t>(Руководство по безопасности МАГАТЭ №</a:t>
            </a:r>
            <a:r>
              <a:rPr lang="en-US" sz="1200" dirty="0" smtClean="0">
                <a:latin typeface="Arial" panose="020B0604020202020204" pitchFamily="34" charset="0"/>
                <a:cs typeface="Arial" panose="020B0604020202020204" pitchFamily="34" charset="0"/>
              </a:rPr>
              <a:t> GS-G-3.1, 2009)</a:t>
            </a:r>
            <a:endParaRPr lang="ru-RU" sz="1200" dirty="0">
              <a:latin typeface="Arial" panose="020B0604020202020204" pitchFamily="34" charset="0"/>
              <a:cs typeface="Arial" panose="020B0604020202020204" pitchFamily="34" charset="0"/>
            </a:endParaRPr>
          </a:p>
        </p:txBody>
      </p:sp>
      <p:sp>
        <p:nvSpPr>
          <p:cNvPr id="14" name="Скругленный прямоугольник 13"/>
          <p:cNvSpPr/>
          <p:nvPr/>
        </p:nvSpPr>
        <p:spPr>
          <a:xfrm>
            <a:off x="684889" y="3468277"/>
            <a:ext cx="5662547" cy="39651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latin typeface="Arial" panose="020B0604020202020204" pitchFamily="34" charset="0"/>
                <a:cs typeface="Arial" panose="020B0604020202020204" pitchFamily="34" charset="0"/>
              </a:rPr>
              <a:t>Основополагающие принципы безопасности</a:t>
            </a:r>
          </a:p>
          <a:p>
            <a:pPr algn="ctr"/>
            <a:r>
              <a:rPr lang="ru-RU" sz="1200" dirty="0" smtClean="0">
                <a:latin typeface="Arial" panose="020B0604020202020204" pitchFamily="34" charset="0"/>
                <a:cs typeface="Arial" panose="020B0604020202020204" pitchFamily="34" charset="0"/>
              </a:rPr>
              <a:t>(Нормы МАГАТЭ по безопасности №</a:t>
            </a:r>
            <a:r>
              <a:rPr lang="en-US" sz="1200" dirty="0" smtClean="0">
                <a:latin typeface="Arial" panose="020B0604020202020204" pitchFamily="34" charset="0"/>
                <a:cs typeface="Arial" panose="020B0604020202020204" pitchFamily="34" charset="0"/>
              </a:rPr>
              <a:t> SF-1, 2007)</a:t>
            </a:r>
            <a:endParaRPr lang="ru-RU" sz="1200" dirty="0">
              <a:latin typeface="Arial" panose="020B0604020202020204" pitchFamily="34" charset="0"/>
              <a:cs typeface="Arial" panose="020B0604020202020204" pitchFamily="34" charset="0"/>
            </a:endParaRPr>
          </a:p>
        </p:txBody>
      </p:sp>
      <p:sp>
        <p:nvSpPr>
          <p:cNvPr id="15" name="Скругленный прямоугольник 14"/>
          <p:cNvSpPr/>
          <p:nvPr/>
        </p:nvSpPr>
        <p:spPr>
          <a:xfrm>
            <a:off x="684888" y="3892150"/>
            <a:ext cx="5662547" cy="46474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latin typeface="Arial" panose="020B0604020202020204" pitchFamily="34" charset="0"/>
                <a:cs typeface="Arial" panose="020B0604020202020204" pitchFamily="34" charset="0"/>
              </a:rPr>
              <a:t>Культура безопасности на ядерных установках. </a:t>
            </a:r>
            <a:endParaRPr lang="en-US" sz="1200" dirty="0" smtClean="0">
              <a:latin typeface="Arial" panose="020B0604020202020204" pitchFamily="34" charset="0"/>
              <a:cs typeface="Arial" panose="020B0604020202020204" pitchFamily="34" charset="0"/>
            </a:endParaRPr>
          </a:p>
          <a:p>
            <a:pPr algn="ctr"/>
            <a:r>
              <a:rPr lang="ru-RU" sz="1200" dirty="0" smtClean="0">
                <a:latin typeface="Arial" panose="020B0604020202020204" pitchFamily="34" charset="0"/>
                <a:cs typeface="Arial" panose="020B0604020202020204" pitchFamily="34" charset="0"/>
              </a:rPr>
              <a:t>Руководство по повышению КБ </a:t>
            </a:r>
            <a:r>
              <a:rPr lang="en-US" sz="1200" dirty="0" smtClean="0">
                <a:latin typeface="Arial" panose="020B0604020202020204" pitchFamily="34" charset="0"/>
                <a:cs typeface="Arial" panose="020B0604020202020204" pitchFamily="34" charset="0"/>
              </a:rPr>
              <a:t>IAEA-1329 (</a:t>
            </a:r>
            <a:r>
              <a:rPr lang="ru-RU" sz="1200" dirty="0" smtClean="0">
                <a:latin typeface="Arial" panose="020B0604020202020204" pitchFamily="34" charset="0"/>
                <a:cs typeface="Arial" panose="020B0604020202020204" pitchFamily="34" charset="0"/>
              </a:rPr>
              <a:t>МАГАТЭ, 2002)</a:t>
            </a:r>
            <a:endParaRPr lang="ru-RU" sz="1200" dirty="0">
              <a:latin typeface="Arial" panose="020B0604020202020204" pitchFamily="34" charset="0"/>
              <a:cs typeface="Arial" panose="020B0604020202020204" pitchFamily="34" charset="0"/>
            </a:endParaRPr>
          </a:p>
        </p:txBody>
      </p:sp>
      <p:sp>
        <p:nvSpPr>
          <p:cNvPr id="16" name="Скругленный прямоугольник 15"/>
          <p:cNvSpPr/>
          <p:nvPr/>
        </p:nvSpPr>
        <p:spPr>
          <a:xfrm>
            <a:off x="684887" y="4383142"/>
            <a:ext cx="5662547" cy="41688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Arial" panose="020B0604020202020204" pitchFamily="34" charset="0"/>
                <a:cs typeface="Arial" panose="020B0604020202020204" pitchFamily="34" charset="0"/>
              </a:rPr>
              <a:t>INSAG-4</a:t>
            </a:r>
            <a:r>
              <a:rPr lang="ru-RU" sz="1200" dirty="0" smtClean="0">
                <a:latin typeface="Arial" panose="020B0604020202020204" pitchFamily="34" charset="0"/>
                <a:cs typeface="Arial" panose="020B0604020202020204" pitchFamily="34" charset="0"/>
              </a:rPr>
              <a:t> Культура безопасности (МАГАТЭ, 1991)</a:t>
            </a:r>
            <a:endParaRPr lang="ru-RU" sz="1200" dirty="0">
              <a:latin typeface="Arial" panose="020B0604020202020204" pitchFamily="34" charset="0"/>
              <a:cs typeface="Arial" panose="020B0604020202020204" pitchFamily="34" charset="0"/>
            </a:endParaRPr>
          </a:p>
        </p:txBody>
      </p:sp>
      <p:sp>
        <p:nvSpPr>
          <p:cNvPr id="17" name="Стрелка вверх 16"/>
          <p:cNvSpPr/>
          <p:nvPr/>
        </p:nvSpPr>
        <p:spPr>
          <a:xfrm>
            <a:off x="6811719" y="1063576"/>
            <a:ext cx="1130881" cy="3739979"/>
          </a:xfrm>
          <a:prstGeom prst="upArrow">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1400" dirty="0" smtClean="0">
                <a:solidFill>
                  <a:srgbClr val="002060"/>
                </a:solidFill>
                <a:latin typeface="Arial" panose="020B0604020202020204" pitchFamily="34" charset="0"/>
                <a:cs typeface="Arial" panose="020B0604020202020204" pitchFamily="34" charset="0"/>
              </a:rPr>
              <a:t>Хронология развитие понятия «Культура безопасности»</a:t>
            </a:r>
            <a:endParaRPr lang="ru-RU" sz="1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88690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Arial" panose="020B0604020202020204" pitchFamily="34" charset="0"/>
                <a:cs typeface="Arial" panose="020B0604020202020204" pitchFamily="34" charset="0"/>
              </a:rPr>
              <a:t>Промежуточный контроль</a:t>
            </a:r>
            <a:br>
              <a:rPr lang="ru-RU" dirty="0">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p:txBody>
      </p:sp>
      <p:sp>
        <p:nvSpPr>
          <p:cNvPr id="8" name="Текст 3"/>
          <p:cNvSpPr>
            <a:spLocks noGrp="1"/>
          </p:cNvSpPr>
          <p:nvPr>
            <p:ph type="body" sz="quarter" idx="10"/>
          </p:nvPr>
        </p:nvSpPr>
        <p:spPr>
          <a:xfrm>
            <a:off x="539751" y="988662"/>
            <a:ext cx="7653564" cy="274081"/>
          </a:xfrm>
        </p:spPr>
        <p:txBody>
          <a:bodyPr/>
          <a:lstStyle/>
          <a:p>
            <a:pPr>
              <a:spcBef>
                <a:spcPts val="0"/>
              </a:spcBef>
            </a:pPr>
            <a:r>
              <a:rPr lang="ru-RU" sz="1600" b="1" dirty="0" smtClean="0">
                <a:solidFill>
                  <a:srgbClr val="002060"/>
                </a:solidFill>
                <a:latin typeface="Arial" panose="020B0604020202020204" pitchFamily="34" charset="0"/>
                <a:cs typeface="Arial" panose="020B0604020202020204" pitchFamily="34" charset="0"/>
              </a:rPr>
              <a:t>Соотнесите документ и этап развития термина «Культура безопасности»</a:t>
            </a:r>
          </a:p>
        </p:txBody>
      </p:sp>
      <p:sp>
        <p:nvSpPr>
          <p:cNvPr id="3" name="Прямоугольник 2"/>
          <p:cNvSpPr/>
          <p:nvPr/>
        </p:nvSpPr>
        <p:spPr>
          <a:xfrm>
            <a:off x="539750" y="1534431"/>
            <a:ext cx="2174421" cy="37011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Arial" panose="020B0604020202020204" pitchFamily="34" charset="0"/>
                <a:cs typeface="Arial" panose="020B0604020202020204" pitchFamily="34" charset="0"/>
              </a:rPr>
              <a:t>INSAG-</a:t>
            </a:r>
            <a:r>
              <a:rPr lang="ru-RU" dirty="0" smtClean="0">
                <a:solidFill>
                  <a:srgbClr val="002060"/>
                </a:solidFill>
                <a:latin typeface="Arial" panose="020B0604020202020204" pitchFamily="34" charset="0"/>
                <a:cs typeface="Arial" panose="020B0604020202020204" pitchFamily="34" charset="0"/>
              </a:rPr>
              <a:t>1</a:t>
            </a:r>
            <a:endParaRPr lang="ru-RU" dirty="0">
              <a:solidFill>
                <a:srgbClr val="002060"/>
              </a:solidFill>
              <a:latin typeface="Arial" panose="020B0604020202020204" pitchFamily="34" charset="0"/>
              <a:cs typeface="Arial" panose="020B0604020202020204" pitchFamily="34" charset="0"/>
            </a:endParaRPr>
          </a:p>
        </p:txBody>
      </p:sp>
      <p:sp>
        <p:nvSpPr>
          <p:cNvPr id="9" name="Прямоугольник 8"/>
          <p:cNvSpPr/>
          <p:nvPr/>
        </p:nvSpPr>
        <p:spPr>
          <a:xfrm>
            <a:off x="539750" y="2035174"/>
            <a:ext cx="2174421" cy="37011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latin typeface="Arial" panose="020B0604020202020204" pitchFamily="34" charset="0"/>
                <a:cs typeface="Arial" panose="020B0604020202020204" pitchFamily="34" charset="0"/>
              </a:rPr>
              <a:t>INSAG-</a:t>
            </a:r>
            <a:r>
              <a:rPr lang="ru-RU" dirty="0">
                <a:solidFill>
                  <a:srgbClr val="002060"/>
                </a:solidFill>
                <a:latin typeface="Arial" panose="020B0604020202020204" pitchFamily="34" charset="0"/>
                <a:cs typeface="Arial" panose="020B0604020202020204" pitchFamily="34" charset="0"/>
              </a:rPr>
              <a:t>4</a:t>
            </a:r>
          </a:p>
        </p:txBody>
      </p:sp>
      <p:sp>
        <p:nvSpPr>
          <p:cNvPr id="10" name="Прямоугольник 9"/>
          <p:cNvSpPr/>
          <p:nvPr/>
        </p:nvSpPr>
        <p:spPr>
          <a:xfrm>
            <a:off x="539750" y="2535917"/>
            <a:ext cx="2174421" cy="37011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rgbClr val="002060"/>
                </a:solidFill>
                <a:latin typeface="Arial" panose="020B0604020202020204" pitchFamily="34" charset="0"/>
                <a:cs typeface="Arial" panose="020B0604020202020204" pitchFamily="34" charset="0"/>
              </a:rPr>
              <a:t>НП-001-15</a:t>
            </a:r>
            <a:endParaRPr lang="ru-RU" dirty="0">
              <a:solidFill>
                <a:srgbClr val="002060"/>
              </a:solidFill>
              <a:latin typeface="Arial" panose="020B0604020202020204" pitchFamily="34" charset="0"/>
              <a:cs typeface="Arial" panose="020B0604020202020204" pitchFamily="34" charset="0"/>
            </a:endParaRPr>
          </a:p>
        </p:txBody>
      </p:sp>
      <p:sp>
        <p:nvSpPr>
          <p:cNvPr id="11" name="Прямоугольник 10"/>
          <p:cNvSpPr/>
          <p:nvPr/>
        </p:nvSpPr>
        <p:spPr>
          <a:xfrm>
            <a:off x="539750" y="3036660"/>
            <a:ext cx="2174421" cy="37011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solidFill>
                  <a:srgbClr val="002060"/>
                </a:solidFill>
                <a:latin typeface="Arial" panose="020B0604020202020204" pitchFamily="34" charset="0"/>
                <a:cs typeface="Arial" panose="020B0604020202020204" pitchFamily="34" charset="0"/>
              </a:rPr>
              <a:t>РБ-152-18</a:t>
            </a:r>
          </a:p>
        </p:txBody>
      </p:sp>
      <p:sp>
        <p:nvSpPr>
          <p:cNvPr id="12" name="Прямоугольник 11"/>
          <p:cNvSpPr/>
          <p:nvPr/>
        </p:nvSpPr>
        <p:spPr>
          <a:xfrm>
            <a:off x="539750" y="3512927"/>
            <a:ext cx="2174421" cy="905766"/>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rgbClr val="002060"/>
                </a:solidFill>
                <a:latin typeface="Arial" panose="020B0604020202020204" pitchFamily="34" charset="0"/>
                <a:cs typeface="Arial" panose="020B0604020202020204" pitchFamily="34" charset="0"/>
              </a:rPr>
              <a:t>Единая отраслевая политика культуры безопасности Госкорпорации «Росатом» и её организаций</a:t>
            </a:r>
          </a:p>
        </p:txBody>
      </p:sp>
      <p:sp>
        <p:nvSpPr>
          <p:cNvPr id="13" name="Прямоугольник 12"/>
          <p:cNvSpPr/>
          <p:nvPr/>
        </p:nvSpPr>
        <p:spPr>
          <a:xfrm>
            <a:off x="4366533" y="1534431"/>
            <a:ext cx="4117066" cy="37011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rgbClr val="002060"/>
                </a:solidFill>
                <a:latin typeface="Arial" panose="020B0604020202020204" pitchFamily="34" charset="0"/>
                <a:cs typeface="Arial" panose="020B0604020202020204" pitchFamily="34" charset="0"/>
              </a:rPr>
              <a:t>Упоминание термина «Культура безопасности»</a:t>
            </a:r>
            <a:endParaRPr lang="ru-RU" sz="1200" dirty="0">
              <a:solidFill>
                <a:srgbClr val="002060"/>
              </a:solidFill>
              <a:latin typeface="Arial" panose="020B0604020202020204" pitchFamily="34" charset="0"/>
              <a:cs typeface="Arial" panose="020B0604020202020204" pitchFamily="34" charset="0"/>
            </a:endParaRPr>
          </a:p>
        </p:txBody>
      </p:sp>
      <p:sp>
        <p:nvSpPr>
          <p:cNvPr id="14" name="Прямоугольник 13"/>
          <p:cNvSpPr/>
          <p:nvPr/>
        </p:nvSpPr>
        <p:spPr>
          <a:xfrm>
            <a:off x="4366532" y="2035174"/>
            <a:ext cx="4117067" cy="37011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rgbClr val="002060"/>
                </a:solidFill>
                <a:latin typeface="Arial" panose="020B0604020202020204" pitchFamily="34" charset="0"/>
                <a:cs typeface="Arial" panose="020B0604020202020204" pitchFamily="34" charset="0"/>
              </a:rPr>
              <a:t>Первое определение термина «Культура безопасности</a:t>
            </a:r>
            <a:endParaRPr lang="ru-RU" sz="1200" dirty="0">
              <a:solidFill>
                <a:srgbClr val="002060"/>
              </a:solidFill>
              <a:latin typeface="Arial" panose="020B0604020202020204" pitchFamily="34" charset="0"/>
              <a:cs typeface="Arial" panose="020B0604020202020204" pitchFamily="34" charset="0"/>
            </a:endParaRPr>
          </a:p>
        </p:txBody>
      </p:sp>
      <p:sp>
        <p:nvSpPr>
          <p:cNvPr id="15" name="Прямоугольник 14"/>
          <p:cNvSpPr/>
          <p:nvPr/>
        </p:nvSpPr>
        <p:spPr>
          <a:xfrm>
            <a:off x="4366533" y="2533875"/>
            <a:ext cx="4117066" cy="37011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rgbClr val="002060"/>
                </a:solidFill>
                <a:latin typeface="Arial" panose="020B0604020202020204" pitchFamily="34" charset="0"/>
                <a:cs typeface="Arial" panose="020B0604020202020204" pitchFamily="34" charset="0"/>
              </a:rPr>
              <a:t>Установление термина «Культура безопасности» в РФ</a:t>
            </a:r>
            <a:endParaRPr lang="ru-RU" sz="1200" dirty="0">
              <a:solidFill>
                <a:srgbClr val="002060"/>
              </a:solidFill>
              <a:latin typeface="Arial" panose="020B0604020202020204" pitchFamily="34" charset="0"/>
              <a:cs typeface="Arial" panose="020B0604020202020204" pitchFamily="34" charset="0"/>
            </a:endParaRPr>
          </a:p>
        </p:txBody>
      </p:sp>
      <p:sp>
        <p:nvSpPr>
          <p:cNvPr id="16" name="Прямоугольник 15"/>
          <p:cNvSpPr/>
          <p:nvPr/>
        </p:nvSpPr>
        <p:spPr>
          <a:xfrm>
            <a:off x="4366533" y="3032576"/>
            <a:ext cx="4117066" cy="370115"/>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rgbClr val="002060"/>
                </a:solidFill>
                <a:latin typeface="Arial" panose="020B0604020202020204" pitchFamily="34" charset="0"/>
                <a:cs typeface="Arial" panose="020B0604020202020204" pitchFamily="34" charset="0"/>
              </a:rPr>
              <a:t>Рекомендации </a:t>
            </a:r>
            <a:r>
              <a:rPr lang="ru-RU" sz="1200" dirty="0">
                <a:solidFill>
                  <a:srgbClr val="002060"/>
                </a:solidFill>
                <a:latin typeface="Arial" panose="020B0604020202020204" pitchFamily="34" charset="0"/>
                <a:cs typeface="Arial" panose="020B0604020202020204" pitchFamily="34" charset="0"/>
              </a:rPr>
              <a:t>по однозначной трактовке использованной в НП-001-15 терминологии</a:t>
            </a:r>
          </a:p>
        </p:txBody>
      </p:sp>
      <p:sp>
        <p:nvSpPr>
          <p:cNvPr id="17" name="Прямоугольник 16"/>
          <p:cNvSpPr/>
          <p:nvPr/>
        </p:nvSpPr>
        <p:spPr>
          <a:xfrm>
            <a:off x="4366533" y="3512927"/>
            <a:ext cx="4117066" cy="40502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solidFill>
                  <a:srgbClr val="002060"/>
                </a:solidFill>
                <a:latin typeface="Arial" panose="020B0604020202020204" pitchFamily="34" charset="0"/>
                <a:cs typeface="Arial" panose="020B0604020202020204" pitchFamily="34" charset="0"/>
              </a:rPr>
              <a:t>Установление термина «Культура безопасности» в ГК «Росатом» и её организаций</a:t>
            </a:r>
            <a:endParaRPr lang="ru-RU" sz="1200" dirty="0">
              <a:solidFill>
                <a:srgbClr val="002060"/>
              </a:solidFill>
              <a:latin typeface="Arial" panose="020B0604020202020204" pitchFamily="34" charset="0"/>
              <a:cs typeface="Arial" panose="020B0604020202020204" pitchFamily="34" charset="0"/>
            </a:endParaRPr>
          </a:p>
        </p:txBody>
      </p:sp>
      <p:sp>
        <p:nvSpPr>
          <p:cNvPr id="18" name="Прямоугольная выноска 17"/>
          <p:cNvSpPr/>
          <p:nvPr/>
        </p:nvSpPr>
        <p:spPr>
          <a:xfrm>
            <a:off x="-3570249" y="1508434"/>
            <a:ext cx="3409495" cy="1053480"/>
          </a:xfrm>
          <a:prstGeom prst="wedgeRectCallout">
            <a:avLst>
              <a:gd name="adj1" fmla="val 67348"/>
              <a:gd name="adj2" fmla="val -8504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latin typeface="Arial" panose="020B0604020202020204" pitchFamily="34" charset="0"/>
                <a:cs typeface="Arial" panose="020B0604020202020204" pitchFamily="34" charset="0"/>
              </a:rPr>
              <a:t>Соотнесение документа и этапа развития термина КБ:</a:t>
            </a:r>
          </a:p>
          <a:p>
            <a:pPr algn="ctr"/>
            <a:r>
              <a:rPr lang="ru-RU" sz="1200" dirty="0" smtClean="0">
                <a:latin typeface="Arial" panose="020B0604020202020204" pitchFamily="34" charset="0"/>
                <a:cs typeface="Arial" panose="020B0604020202020204" pitchFamily="34" charset="0"/>
              </a:rPr>
              <a:t>Сейчас они располагаются в правильном порядке (друг на против друга).</a:t>
            </a:r>
          </a:p>
        </p:txBody>
      </p:sp>
    </p:spTree>
    <p:extLst>
      <p:ext uri="{BB962C8B-B14F-4D97-AF65-F5344CB8AC3E}">
        <p14:creationId xmlns:p14="http://schemas.microsoft.com/office/powerpoint/2010/main" val="28804331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4757" y="762000"/>
            <a:ext cx="4958100" cy="4020458"/>
          </a:xfrm>
          <a:prstGeom prst="rect">
            <a:avLst/>
          </a:prstGeom>
        </p:spPr>
      </p:pic>
      <p:sp>
        <p:nvSpPr>
          <p:cNvPr id="4" name="Заголовок 3"/>
          <p:cNvSpPr>
            <a:spLocks noGrp="1"/>
          </p:cNvSpPr>
          <p:nvPr>
            <p:ph type="title"/>
          </p:nvPr>
        </p:nvSpPr>
        <p:spPr/>
        <p:txBody>
          <a:bodyPr/>
          <a:lstStyle/>
          <a:p>
            <a:r>
              <a:rPr lang="ru-RU" dirty="0">
                <a:latin typeface="Arial" panose="020B0604020202020204" pitchFamily="34" charset="0"/>
                <a:cs typeface="Arial" panose="020B0604020202020204" pitchFamily="34" charset="0"/>
              </a:rPr>
              <a:t>Факторы успеха реализации деятельности по развитию КБ в организации</a:t>
            </a:r>
            <a:br>
              <a:rPr lang="ru-RU" dirty="0">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p:txBody>
      </p:sp>
      <p:sp>
        <p:nvSpPr>
          <p:cNvPr id="10" name="Стрелка вправо 9"/>
          <p:cNvSpPr/>
          <p:nvPr/>
        </p:nvSpPr>
        <p:spPr>
          <a:xfrm>
            <a:off x="6663458" y="2422575"/>
            <a:ext cx="543339" cy="40150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11" name="Скругленный прямоугольник 10"/>
          <p:cNvSpPr/>
          <p:nvPr/>
        </p:nvSpPr>
        <p:spPr>
          <a:xfrm>
            <a:off x="7448179" y="2230402"/>
            <a:ext cx="1163038" cy="78584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70C0"/>
                </a:solidFill>
                <a:latin typeface="Arial" panose="020B0604020202020204" pitchFamily="34" charset="0"/>
                <a:cs typeface="Arial" panose="020B0604020202020204" pitchFamily="34" charset="0"/>
              </a:rPr>
              <a:t>Высокая КБ</a:t>
            </a:r>
          </a:p>
        </p:txBody>
      </p:sp>
      <p:sp>
        <p:nvSpPr>
          <p:cNvPr id="12" name="Скругленный прямоугольник 11"/>
          <p:cNvSpPr/>
          <p:nvPr/>
        </p:nvSpPr>
        <p:spPr>
          <a:xfrm>
            <a:off x="2332199" y="4600575"/>
            <a:ext cx="4187687" cy="438257"/>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0070C0"/>
                </a:solidFill>
                <a:latin typeface="Arial" panose="020B0604020202020204" pitchFamily="34" charset="0"/>
                <a:cs typeface="Arial" panose="020B0604020202020204" pitchFamily="34" charset="0"/>
              </a:rPr>
              <a:t>Организационная культура</a:t>
            </a:r>
          </a:p>
        </p:txBody>
      </p:sp>
      <p:sp>
        <p:nvSpPr>
          <p:cNvPr id="13" name="Скругленный прямоугольник 12"/>
          <p:cNvSpPr/>
          <p:nvPr/>
        </p:nvSpPr>
        <p:spPr>
          <a:xfrm>
            <a:off x="136203" y="2230402"/>
            <a:ext cx="1044897" cy="78584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0070C0"/>
                </a:solidFill>
                <a:latin typeface="Arial" panose="020B0604020202020204" pitchFamily="34" charset="0"/>
                <a:cs typeface="Arial" panose="020B0604020202020204" pitchFamily="34" charset="0"/>
              </a:rPr>
              <a:t>Низкая КБ</a:t>
            </a:r>
          </a:p>
        </p:txBody>
      </p:sp>
      <p:sp>
        <p:nvSpPr>
          <p:cNvPr id="14" name="Стрелка вправо 13"/>
          <p:cNvSpPr/>
          <p:nvPr/>
        </p:nvSpPr>
        <p:spPr>
          <a:xfrm rot="10800000">
            <a:off x="1422482" y="2422575"/>
            <a:ext cx="543339" cy="40150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Arial" panose="020B0604020202020204" pitchFamily="34" charset="0"/>
              <a:cs typeface="Arial" panose="020B0604020202020204" pitchFamily="34" charset="0"/>
            </a:endParaRPr>
          </a:p>
        </p:txBody>
      </p:sp>
      <p:sp>
        <p:nvSpPr>
          <p:cNvPr id="17" name="Скругленный прямоугольник 16"/>
          <p:cNvSpPr/>
          <p:nvPr/>
        </p:nvSpPr>
        <p:spPr>
          <a:xfrm>
            <a:off x="2269737" y="2368097"/>
            <a:ext cx="1297999" cy="648153"/>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dirty="0">
                <a:solidFill>
                  <a:srgbClr val="0070C0"/>
                </a:solidFill>
                <a:latin typeface="Arial" panose="020B0604020202020204" pitchFamily="34" charset="0"/>
                <a:cs typeface="Arial" panose="020B0604020202020204" pitchFamily="34" charset="0"/>
              </a:rPr>
              <a:t>Приоритет экономической эффективности над безопасностью</a:t>
            </a:r>
          </a:p>
        </p:txBody>
      </p:sp>
      <p:sp>
        <p:nvSpPr>
          <p:cNvPr id="18" name="Скругленный прямоугольник 17"/>
          <p:cNvSpPr/>
          <p:nvPr/>
        </p:nvSpPr>
        <p:spPr>
          <a:xfrm>
            <a:off x="2337554" y="2083253"/>
            <a:ext cx="1163038" cy="263072"/>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dirty="0">
                <a:solidFill>
                  <a:srgbClr val="0070C0"/>
                </a:solidFill>
                <a:latin typeface="Arial" panose="020B0604020202020204" pitchFamily="34" charset="0"/>
                <a:cs typeface="Arial" panose="020B0604020202020204" pitchFamily="34" charset="0"/>
              </a:rPr>
              <a:t>Бюрократия и прочее</a:t>
            </a:r>
          </a:p>
        </p:txBody>
      </p:sp>
      <p:sp>
        <p:nvSpPr>
          <p:cNvPr id="19" name="Скругленный прямоугольник 18"/>
          <p:cNvSpPr/>
          <p:nvPr/>
        </p:nvSpPr>
        <p:spPr>
          <a:xfrm>
            <a:off x="5145679" y="3641725"/>
            <a:ext cx="1299432" cy="333375"/>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dirty="0">
                <a:solidFill>
                  <a:srgbClr val="0070C0"/>
                </a:solidFill>
                <a:latin typeface="Arial" panose="020B0604020202020204" pitchFamily="34" charset="0"/>
                <a:cs typeface="Arial" panose="020B0604020202020204" pitchFamily="34" charset="0"/>
              </a:rPr>
              <a:t>Атмосфера доверия и открытости</a:t>
            </a:r>
          </a:p>
        </p:txBody>
      </p:sp>
      <p:sp>
        <p:nvSpPr>
          <p:cNvPr id="20" name="Скругленный прямоугольник 19"/>
          <p:cNvSpPr/>
          <p:nvPr/>
        </p:nvSpPr>
        <p:spPr>
          <a:xfrm>
            <a:off x="5145679" y="3282943"/>
            <a:ext cx="1299432" cy="333375"/>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dirty="0">
                <a:solidFill>
                  <a:srgbClr val="0070C0"/>
                </a:solidFill>
                <a:latin typeface="Arial" panose="020B0604020202020204" pitchFamily="34" charset="0"/>
                <a:cs typeface="Arial" panose="020B0604020202020204" pitchFamily="34" charset="0"/>
              </a:rPr>
              <a:t>Лидерство в области безопасности</a:t>
            </a:r>
          </a:p>
        </p:txBody>
      </p:sp>
      <p:sp>
        <p:nvSpPr>
          <p:cNvPr id="21" name="Скругленный прямоугольник 20"/>
          <p:cNvSpPr/>
          <p:nvPr/>
        </p:nvSpPr>
        <p:spPr>
          <a:xfrm>
            <a:off x="5145679" y="2912815"/>
            <a:ext cx="1299432" cy="333375"/>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dirty="0">
                <a:solidFill>
                  <a:srgbClr val="0070C0"/>
                </a:solidFill>
                <a:latin typeface="Arial" panose="020B0604020202020204" pitchFamily="34" charset="0"/>
                <a:cs typeface="Arial" panose="020B0604020202020204" pitchFamily="34" charset="0"/>
              </a:rPr>
              <a:t>Выявление проблем и их решение</a:t>
            </a:r>
          </a:p>
        </p:txBody>
      </p:sp>
      <p:sp>
        <p:nvSpPr>
          <p:cNvPr id="22" name="Скругленный прямоугольник 21"/>
          <p:cNvSpPr/>
          <p:nvPr/>
        </p:nvSpPr>
        <p:spPr>
          <a:xfrm>
            <a:off x="4830777" y="1101955"/>
            <a:ext cx="1929236" cy="52845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dirty="0" smtClean="0">
                <a:solidFill>
                  <a:srgbClr val="0070C0"/>
                </a:solidFill>
                <a:latin typeface="Arial" panose="020B0604020202020204" pitchFamily="34" charset="0"/>
                <a:cs typeface="Arial" panose="020B0604020202020204" pitchFamily="34" charset="0"/>
              </a:rPr>
              <a:t>Особенности КБ</a:t>
            </a:r>
            <a:endParaRPr lang="ru-RU" sz="800" b="1" dirty="0">
              <a:solidFill>
                <a:srgbClr val="0070C0"/>
              </a:solidFill>
              <a:latin typeface="Arial" panose="020B0604020202020204" pitchFamily="34" charset="0"/>
              <a:cs typeface="Arial" panose="020B0604020202020204" pitchFamily="34" charset="0"/>
            </a:endParaRPr>
          </a:p>
        </p:txBody>
      </p:sp>
      <p:sp>
        <p:nvSpPr>
          <p:cNvPr id="23" name="Скругленный прямоугольник 22"/>
          <p:cNvSpPr/>
          <p:nvPr/>
        </p:nvSpPr>
        <p:spPr>
          <a:xfrm>
            <a:off x="1942414" y="1104941"/>
            <a:ext cx="1952643" cy="525471"/>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b="1" dirty="0">
                <a:solidFill>
                  <a:srgbClr val="0070C0"/>
                </a:solidFill>
                <a:latin typeface="Arial" panose="020B0604020202020204" pitchFamily="34" charset="0"/>
                <a:cs typeface="Arial" panose="020B0604020202020204" pitchFamily="34" charset="0"/>
              </a:rPr>
              <a:t>Устоявшиеся нормы, застойная организационная культура, недостатки системы управления</a:t>
            </a:r>
          </a:p>
        </p:txBody>
      </p:sp>
    </p:spTree>
    <p:extLst>
      <p:ext uri="{BB962C8B-B14F-4D97-AF65-F5344CB8AC3E}">
        <p14:creationId xmlns:p14="http://schemas.microsoft.com/office/powerpoint/2010/main" val="6202553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a:extLst>
              <a:ext uri="{FF2B5EF4-FFF2-40B4-BE49-F238E27FC236}">
                <a16:creationId xmlns:a16="http://schemas.microsoft.com/office/drawing/2014/main" xmlns="" id="{586A274F-CB5E-AE26-0CAB-2313F8510476}"/>
              </a:ext>
            </a:extLst>
          </p:cNvPr>
          <p:cNvGrpSpPr/>
          <p:nvPr/>
        </p:nvGrpSpPr>
        <p:grpSpPr>
          <a:xfrm>
            <a:off x="-188686" y="1835157"/>
            <a:ext cx="9504990" cy="3542385"/>
            <a:chOff x="880389" y="3566377"/>
            <a:chExt cx="16520372" cy="5870647"/>
          </a:xfrm>
        </p:grpSpPr>
        <p:pic>
          <p:nvPicPr>
            <p:cNvPr id="8" name="Рисунок 7" descr="Изображение выглядит как текст, казино, комната&#10;&#10;Автоматически созданное описание">
              <a:extLst>
                <a:ext uri="{FF2B5EF4-FFF2-40B4-BE49-F238E27FC236}">
                  <a16:creationId xmlns:a16="http://schemas.microsoft.com/office/drawing/2014/main" xmlns="" id="{53CCE520-ACD4-F28A-40BF-0409892D9F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389" y="3566377"/>
              <a:ext cx="16520372" cy="5870647"/>
            </a:xfrm>
            <a:prstGeom prst="rect">
              <a:avLst/>
            </a:prstGeom>
          </p:spPr>
        </p:pic>
        <p:grpSp>
          <p:nvGrpSpPr>
            <p:cNvPr id="9" name="Группа 8">
              <a:extLst>
                <a:ext uri="{FF2B5EF4-FFF2-40B4-BE49-F238E27FC236}">
                  <a16:creationId xmlns:a16="http://schemas.microsoft.com/office/drawing/2014/main" xmlns="" id="{F17E3855-ABF0-DC77-1B0D-FF22A14B5BEF}"/>
                </a:ext>
              </a:extLst>
            </p:cNvPr>
            <p:cNvGrpSpPr/>
            <p:nvPr/>
          </p:nvGrpSpPr>
          <p:grpSpPr>
            <a:xfrm>
              <a:off x="1268399" y="4827154"/>
              <a:ext cx="640617" cy="1066500"/>
              <a:chOff x="14546160" y="2136962"/>
              <a:chExt cx="1486156" cy="2474162"/>
            </a:xfrm>
          </p:grpSpPr>
          <p:sp>
            <p:nvSpPr>
              <p:cNvPr id="10" name="Полилиния: фигура 49">
                <a:extLst>
                  <a:ext uri="{FF2B5EF4-FFF2-40B4-BE49-F238E27FC236}">
                    <a16:creationId xmlns:a16="http://schemas.microsoft.com/office/drawing/2014/main" xmlns="" id="{5D5809D4-D73F-1B1D-CDA0-898F7A076677}"/>
                  </a:ext>
                </a:extLst>
              </p:cNvPr>
              <p:cNvSpPr/>
              <p:nvPr/>
            </p:nvSpPr>
            <p:spPr>
              <a:xfrm>
                <a:off x="15171488" y="4057856"/>
                <a:ext cx="601554" cy="553268"/>
              </a:xfrm>
              <a:custGeom>
                <a:avLst/>
                <a:gdLst>
                  <a:gd name="connsiteX0" fmla="*/ 531418 w 601555"/>
                  <a:gd name="connsiteY0" fmla="*/ 493905 h 553267"/>
                  <a:gd name="connsiteX1" fmla="*/ 601555 w 601555"/>
                  <a:gd name="connsiteY1" fmla="*/ 300778 h 553267"/>
                  <a:gd name="connsiteX2" fmla="*/ 300778 w 601555"/>
                  <a:gd name="connsiteY2" fmla="*/ 0 h 553267"/>
                  <a:gd name="connsiteX3" fmla="*/ 0 w 601555"/>
                  <a:gd name="connsiteY3" fmla="*/ 300778 h 553267"/>
                  <a:gd name="connsiteX4" fmla="*/ 80922 w 601555"/>
                  <a:gd name="connsiteY4" fmla="*/ 506030 h 553267"/>
                  <a:gd name="connsiteX5" fmla="*/ 296222 w 601555"/>
                  <a:gd name="connsiteY5" fmla="*/ 553257 h 553267"/>
                  <a:gd name="connsiteX6" fmla="*/ 531418 w 601555"/>
                  <a:gd name="connsiteY6" fmla="*/ 493905 h 55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555" h="553267">
                    <a:moveTo>
                      <a:pt x="531418" y="493905"/>
                    </a:moveTo>
                    <a:cubicBezTo>
                      <a:pt x="575229" y="441654"/>
                      <a:pt x="601555" y="374331"/>
                      <a:pt x="601555" y="300778"/>
                    </a:cubicBezTo>
                    <a:cubicBezTo>
                      <a:pt x="601555" y="134647"/>
                      <a:pt x="466909" y="0"/>
                      <a:pt x="300778" y="0"/>
                    </a:cubicBezTo>
                    <a:cubicBezTo>
                      <a:pt x="134647" y="0"/>
                      <a:pt x="0" y="134647"/>
                      <a:pt x="0" y="300778"/>
                    </a:cubicBezTo>
                    <a:cubicBezTo>
                      <a:pt x="0" y="380092"/>
                      <a:pt x="30748" y="452305"/>
                      <a:pt x="80922" y="506030"/>
                    </a:cubicBezTo>
                    <a:cubicBezTo>
                      <a:pt x="80922" y="506030"/>
                      <a:pt x="127613" y="552319"/>
                      <a:pt x="296222" y="553257"/>
                    </a:cubicBezTo>
                    <a:cubicBezTo>
                      <a:pt x="464832" y="554195"/>
                      <a:pt x="531418" y="493905"/>
                      <a:pt x="531418" y="493905"/>
                    </a:cubicBezTo>
                    <a:close/>
                  </a:path>
                </a:pathLst>
              </a:custGeom>
              <a:solidFill>
                <a:srgbClr val="FFFFFF"/>
              </a:solidFill>
              <a:ln w="1673" cap="flat">
                <a:noFill/>
                <a:prstDash val="solid"/>
                <a:miter/>
              </a:ln>
            </p:spPr>
            <p:txBody>
              <a:bodyPr rtlCol="0" anchor="ctr"/>
              <a:lstStyle/>
              <a:p>
                <a:endParaRPr lang="ru-RU"/>
              </a:p>
            </p:txBody>
          </p:sp>
          <p:sp>
            <p:nvSpPr>
              <p:cNvPr id="11" name="Полилиния: фигура 50">
                <a:extLst>
                  <a:ext uri="{FF2B5EF4-FFF2-40B4-BE49-F238E27FC236}">
                    <a16:creationId xmlns:a16="http://schemas.microsoft.com/office/drawing/2014/main" xmlns="" id="{3D70B8B5-0E66-70E9-29F4-530AF3ED1C22}"/>
                  </a:ext>
                </a:extLst>
              </p:cNvPr>
              <p:cNvSpPr/>
              <p:nvPr/>
            </p:nvSpPr>
            <p:spPr>
              <a:xfrm>
                <a:off x="15171785" y="4087006"/>
                <a:ext cx="600969" cy="504115"/>
              </a:xfrm>
              <a:custGeom>
                <a:avLst/>
                <a:gdLst>
                  <a:gd name="connsiteX0" fmla="*/ 150897 w 600970"/>
                  <a:gd name="connsiteY0" fmla="*/ 502939 h 504115"/>
                  <a:gd name="connsiteX1" fmla="*/ 341612 w 600970"/>
                  <a:gd name="connsiteY1" fmla="*/ 204707 h 504115"/>
                  <a:gd name="connsiteX2" fmla="*/ 583038 w 600970"/>
                  <a:gd name="connsiteY2" fmla="*/ 332521 h 504115"/>
                  <a:gd name="connsiteX3" fmla="*/ 531122 w 600970"/>
                  <a:gd name="connsiteY3" fmla="*/ 464756 h 504115"/>
                  <a:gd name="connsiteX4" fmla="*/ 595163 w 600970"/>
                  <a:gd name="connsiteY4" fmla="*/ 206248 h 504115"/>
                  <a:gd name="connsiteX5" fmla="*/ 300682 w 600970"/>
                  <a:gd name="connsiteY5" fmla="*/ 57 h 504115"/>
                  <a:gd name="connsiteX6" fmla="*/ 3187 w 600970"/>
                  <a:gd name="connsiteY6" fmla="*/ 242019 h 504115"/>
                  <a:gd name="connsiteX7" fmla="*/ 80626 w 600970"/>
                  <a:gd name="connsiteY7" fmla="*/ 476947 h 504115"/>
                  <a:gd name="connsiteX8" fmla="*/ 150830 w 600970"/>
                  <a:gd name="connsiteY8" fmla="*/ 503006 h 50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970" h="504115">
                    <a:moveTo>
                      <a:pt x="150897" y="502939"/>
                    </a:moveTo>
                    <a:cubicBezTo>
                      <a:pt x="150897" y="502939"/>
                      <a:pt x="166103" y="258432"/>
                      <a:pt x="341612" y="204707"/>
                    </a:cubicBezTo>
                    <a:cubicBezTo>
                      <a:pt x="517122" y="150982"/>
                      <a:pt x="587125" y="262518"/>
                      <a:pt x="583038" y="332521"/>
                    </a:cubicBezTo>
                    <a:cubicBezTo>
                      <a:pt x="578952" y="402524"/>
                      <a:pt x="531122" y="464756"/>
                      <a:pt x="531122" y="464756"/>
                    </a:cubicBezTo>
                    <a:cubicBezTo>
                      <a:pt x="531122" y="464756"/>
                      <a:pt x="624839" y="349268"/>
                      <a:pt x="595163" y="206248"/>
                    </a:cubicBezTo>
                    <a:cubicBezTo>
                      <a:pt x="565487" y="63228"/>
                      <a:pt x="457435" y="-2220"/>
                      <a:pt x="300682" y="57"/>
                    </a:cubicBezTo>
                    <a:cubicBezTo>
                      <a:pt x="143930" y="2335"/>
                      <a:pt x="37351" y="34690"/>
                      <a:pt x="3187" y="242019"/>
                    </a:cubicBezTo>
                    <a:cubicBezTo>
                      <a:pt x="-18852" y="375929"/>
                      <a:pt x="80626" y="476947"/>
                      <a:pt x="80626" y="476947"/>
                    </a:cubicBezTo>
                    <a:cubicBezTo>
                      <a:pt x="80626" y="476947"/>
                      <a:pt x="129527" y="510576"/>
                      <a:pt x="150830" y="503006"/>
                    </a:cubicBezTo>
                    <a:close/>
                  </a:path>
                </a:pathLst>
              </a:custGeom>
              <a:solidFill>
                <a:schemeClr val="accent1">
                  <a:lumMod val="40000"/>
                  <a:lumOff val="60000"/>
                  <a:alpha val="23000"/>
                </a:schemeClr>
              </a:solidFill>
              <a:ln w="6693" cap="flat">
                <a:noFill/>
                <a:prstDash val="solid"/>
                <a:miter/>
              </a:ln>
            </p:spPr>
            <p:txBody>
              <a:bodyPr rtlCol="0" anchor="ctr"/>
              <a:lstStyle/>
              <a:p>
                <a:endParaRPr lang="ru-RU"/>
              </a:p>
            </p:txBody>
          </p:sp>
          <p:sp>
            <p:nvSpPr>
              <p:cNvPr id="12" name="Полилиния: фигура 51">
                <a:extLst>
                  <a:ext uri="{FF2B5EF4-FFF2-40B4-BE49-F238E27FC236}">
                    <a16:creationId xmlns:a16="http://schemas.microsoft.com/office/drawing/2014/main" xmlns="" id="{45D2C996-8118-D813-A174-8D53BFA3F597}"/>
                  </a:ext>
                </a:extLst>
              </p:cNvPr>
              <p:cNvSpPr/>
              <p:nvPr/>
            </p:nvSpPr>
            <p:spPr>
              <a:xfrm>
                <a:off x="15271903" y="3984303"/>
                <a:ext cx="463290" cy="299304"/>
              </a:xfrm>
              <a:custGeom>
                <a:avLst/>
                <a:gdLst>
                  <a:gd name="connsiteX0" fmla="*/ 463291 w 463291"/>
                  <a:gd name="connsiteY0" fmla="*/ 149652 h 299303"/>
                  <a:gd name="connsiteX1" fmla="*/ 231646 w 463291"/>
                  <a:gd name="connsiteY1" fmla="*/ 299304 h 299303"/>
                  <a:gd name="connsiteX2" fmla="*/ 0 w 463291"/>
                  <a:gd name="connsiteY2" fmla="*/ 149652 h 299303"/>
                  <a:gd name="connsiteX3" fmla="*/ 231646 w 463291"/>
                  <a:gd name="connsiteY3" fmla="*/ 0 h 299303"/>
                  <a:gd name="connsiteX4" fmla="*/ 463291 w 463291"/>
                  <a:gd name="connsiteY4" fmla="*/ 149652 h 29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291" h="299303">
                    <a:moveTo>
                      <a:pt x="463291" y="149652"/>
                    </a:moveTo>
                    <a:cubicBezTo>
                      <a:pt x="463291" y="232302"/>
                      <a:pt x="359580" y="299304"/>
                      <a:pt x="231646" y="299304"/>
                    </a:cubicBezTo>
                    <a:cubicBezTo>
                      <a:pt x="103711" y="299304"/>
                      <a:pt x="0" y="232302"/>
                      <a:pt x="0" y="149652"/>
                    </a:cubicBezTo>
                    <a:cubicBezTo>
                      <a:pt x="0" y="67001"/>
                      <a:pt x="103711" y="0"/>
                      <a:pt x="231646" y="0"/>
                    </a:cubicBezTo>
                    <a:cubicBezTo>
                      <a:pt x="359580" y="0"/>
                      <a:pt x="463291" y="67001"/>
                      <a:pt x="463291" y="149652"/>
                    </a:cubicBezTo>
                    <a:close/>
                  </a:path>
                </a:pathLst>
              </a:custGeom>
              <a:solidFill>
                <a:srgbClr val="BFD4EB"/>
              </a:solidFill>
              <a:ln w="6693" cap="flat">
                <a:noFill/>
                <a:prstDash val="solid"/>
                <a:miter/>
              </a:ln>
            </p:spPr>
            <p:txBody>
              <a:bodyPr rtlCol="0" anchor="ctr"/>
              <a:lstStyle/>
              <a:p>
                <a:endParaRPr lang="ru-RU"/>
              </a:p>
            </p:txBody>
          </p:sp>
          <p:sp>
            <p:nvSpPr>
              <p:cNvPr id="13" name="Полилиния: фигура 52">
                <a:extLst>
                  <a:ext uri="{FF2B5EF4-FFF2-40B4-BE49-F238E27FC236}">
                    <a16:creationId xmlns:a16="http://schemas.microsoft.com/office/drawing/2014/main" xmlns="" id="{A46F6838-F84D-606A-934D-B088A348B549}"/>
                  </a:ext>
                </a:extLst>
              </p:cNvPr>
              <p:cNvSpPr/>
              <p:nvPr/>
            </p:nvSpPr>
            <p:spPr>
              <a:xfrm>
                <a:off x="15154674" y="3555309"/>
                <a:ext cx="698017" cy="698019"/>
              </a:xfrm>
              <a:custGeom>
                <a:avLst/>
                <a:gdLst>
                  <a:gd name="connsiteX0" fmla="*/ 698018 w 698018"/>
                  <a:gd name="connsiteY0" fmla="*/ 349009 h 698018"/>
                  <a:gd name="connsiteX1" fmla="*/ 349009 w 698018"/>
                  <a:gd name="connsiteY1" fmla="*/ 698019 h 698018"/>
                  <a:gd name="connsiteX2" fmla="*/ 0 w 698018"/>
                  <a:gd name="connsiteY2" fmla="*/ 349009 h 698018"/>
                  <a:gd name="connsiteX3" fmla="*/ 349009 w 698018"/>
                  <a:gd name="connsiteY3" fmla="*/ 0 h 698018"/>
                  <a:gd name="connsiteX4" fmla="*/ 698018 w 698018"/>
                  <a:gd name="connsiteY4" fmla="*/ 349009 h 698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018" h="698018">
                    <a:moveTo>
                      <a:pt x="698018" y="349009"/>
                    </a:moveTo>
                    <a:cubicBezTo>
                      <a:pt x="698018" y="541762"/>
                      <a:pt x="541762" y="698019"/>
                      <a:pt x="349009" y="698019"/>
                    </a:cubicBezTo>
                    <a:cubicBezTo>
                      <a:pt x="156257" y="698019"/>
                      <a:pt x="0" y="541762"/>
                      <a:pt x="0" y="349009"/>
                    </a:cubicBezTo>
                    <a:cubicBezTo>
                      <a:pt x="0" y="156257"/>
                      <a:pt x="156257" y="0"/>
                      <a:pt x="349009" y="0"/>
                    </a:cubicBezTo>
                    <a:cubicBezTo>
                      <a:pt x="541762" y="0"/>
                      <a:pt x="698018" y="156257"/>
                      <a:pt x="698018" y="349009"/>
                    </a:cubicBezTo>
                    <a:close/>
                  </a:path>
                </a:pathLst>
              </a:custGeom>
              <a:solidFill>
                <a:srgbClr val="FFFFFF"/>
              </a:solidFill>
              <a:ln w="1673" cap="flat">
                <a:noFill/>
                <a:prstDash val="solid"/>
                <a:miter/>
              </a:ln>
            </p:spPr>
            <p:txBody>
              <a:bodyPr rtlCol="0" anchor="ctr"/>
              <a:lstStyle/>
              <a:p>
                <a:endParaRPr lang="ru-RU"/>
              </a:p>
            </p:txBody>
          </p:sp>
          <p:sp>
            <p:nvSpPr>
              <p:cNvPr id="14" name="Полилиния: фигура 53">
                <a:extLst>
                  <a:ext uri="{FF2B5EF4-FFF2-40B4-BE49-F238E27FC236}">
                    <a16:creationId xmlns:a16="http://schemas.microsoft.com/office/drawing/2014/main" xmlns="" id="{5846078F-017B-B396-DEFE-24688A9F31A0}"/>
                  </a:ext>
                </a:extLst>
              </p:cNvPr>
              <p:cNvSpPr/>
              <p:nvPr/>
            </p:nvSpPr>
            <p:spPr>
              <a:xfrm>
                <a:off x="15158297" y="3841015"/>
                <a:ext cx="691362" cy="415841"/>
              </a:xfrm>
              <a:custGeom>
                <a:avLst/>
                <a:gdLst>
                  <a:gd name="connsiteX0" fmla="*/ 690042 w 691363"/>
                  <a:gd name="connsiteY0" fmla="*/ 67 h 415840"/>
                  <a:gd name="connsiteX1" fmla="*/ 345387 w 691363"/>
                  <a:gd name="connsiteY1" fmla="*/ 293744 h 415840"/>
                  <a:gd name="connsiteX2" fmla="*/ 2005 w 691363"/>
                  <a:gd name="connsiteY2" fmla="*/ 7637 h 415840"/>
                  <a:gd name="connsiteX3" fmla="*/ 220052 w 691363"/>
                  <a:gd name="connsiteY3" fmla="*/ 388800 h 415840"/>
                  <a:gd name="connsiteX4" fmla="*/ 660768 w 691363"/>
                  <a:gd name="connsiteY4" fmla="*/ 213157 h 415840"/>
                  <a:gd name="connsiteX5" fmla="*/ 689975 w 691363"/>
                  <a:gd name="connsiteY5" fmla="*/ 0 h 41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1363" h="415840">
                    <a:moveTo>
                      <a:pt x="690042" y="67"/>
                    </a:moveTo>
                    <a:cubicBezTo>
                      <a:pt x="663515" y="166533"/>
                      <a:pt x="519356" y="293744"/>
                      <a:pt x="345387" y="293744"/>
                    </a:cubicBezTo>
                    <a:cubicBezTo>
                      <a:pt x="171418" y="293744"/>
                      <a:pt x="31681" y="170351"/>
                      <a:pt x="2005" y="7637"/>
                    </a:cubicBezTo>
                    <a:cubicBezTo>
                      <a:pt x="2005" y="7637"/>
                      <a:pt x="-36112" y="289859"/>
                      <a:pt x="220052" y="388800"/>
                    </a:cubicBezTo>
                    <a:cubicBezTo>
                      <a:pt x="476215" y="487809"/>
                      <a:pt x="620508" y="288653"/>
                      <a:pt x="660768" y="213157"/>
                    </a:cubicBezTo>
                    <a:cubicBezTo>
                      <a:pt x="701028" y="137661"/>
                      <a:pt x="689975" y="0"/>
                      <a:pt x="689975" y="0"/>
                    </a:cubicBezTo>
                    <a:close/>
                  </a:path>
                </a:pathLst>
              </a:custGeom>
              <a:solidFill>
                <a:schemeClr val="accent1">
                  <a:lumMod val="40000"/>
                  <a:lumOff val="60000"/>
                  <a:alpha val="23000"/>
                </a:schemeClr>
              </a:solidFill>
              <a:ln w="6693" cap="flat">
                <a:noFill/>
                <a:prstDash val="solid"/>
                <a:miter/>
              </a:ln>
            </p:spPr>
            <p:txBody>
              <a:bodyPr rtlCol="0" anchor="ctr"/>
              <a:lstStyle/>
              <a:p>
                <a:endParaRPr lang="ru-RU"/>
              </a:p>
            </p:txBody>
          </p:sp>
          <p:sp>
            <p:nvSpPr>
              <p:cNvPr id="15" name="Полилиния: фигура 54">
                <a:extLst>
                  <a:ext uri="{FF2B5EF4-FFF2-40B4-BE49-F238E27FC236}">
                    <a16:creationId xmlns:a16="http://schemas.microsoft.com/office/drawing/2014/main" xmlns="" id="{74F85E8A-F9F8-37FD-DB4A-41BAE5F030FA}"/>
                  </a:ext>
                </a:extLst>
              </p:cNvPr>
              <p:cNvSpPr/>
              <p:nvPr/>
            </p:nvSpPr>
            <p:spPr>
              <a:xfrm>
                <a:off x="14546160" y="2280118"/>
                <a:ext cx="1485531" cy="1834544"/>
              </a:xfrm>
              <a:custGeom>
                <a:avLst/>
                <a:gdLst>
                  <a:gd name="connsiteX0" fmla="*/ 1485533 w 1485533"/>
                  <a:gd name="connsiteY0" fmla="*/ 635385 h 1834542"/>
                  <a:gd name="connsiteX1" fmla="*/ 850149 w 1485533"/>
                  <a:gd name="connsiteY1" fmla="*/ 0 h 1834542"/>
                  <a:gd name="connsiteX2" fmla="*/ 214832 w 1485533"/>
                  <a:gd name="connsiteY2" fmla="*/ 635385 h 1834542"/>
                  <a:gd name="connsiteX3" fmla="*/ 302586 w 1485533"/>
                  <a:gd name="connsiteY3" fmla="*/ 956460 h 1834542"/>
                  <a:gd name="connsiteX4" fmla="*/ 0 w 1485533"/>
                  <a:gd name="connsiteY4" fmla="*/ 1382640 h 1834542"/>
                  <a:gd name="connsiteX5" fmla="*/ 451903 w 1485533"/>
                  <a:gd name="connsiteY5" fmla="*/ 1834543 h 1834542"/>
                  <a:gd name="connsiteX6" fmla="*/ 903807 w 1485533"/>
                  <a:gd name="connsiteY6" fmla="*/ 1382640 h 1834542"/>
                  <a:gd name="connsiteX7" fmla="*/ 888801 w 1485533"/>
                  <a:gd name="connsiteY7" fmla="*/ 1268826 h 1834542"/>
                  <a:gd name="connsiteX8" fmla="*/ 1485466 w 1485533"/>
                  <a:gd name="connsiteY8" fmla="*/ 635385 h 183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5533" h="1834542">
                    <a:moveTo>
                      <a:pt x="1485533" y="635385"/>
                    </a:moveTo>
                    <a:cubicBezTo>
                      <a:pt x="1485533" y="284500"/>
                      <a:pt x="1201101" y="0"/>
                      <a:pt x="850149" y="0"/>
                    </a:cubicBezTo>
                    <a:cubicBezTo>
                      <a:pt x="499197" y="0"/>
                      <a:pt x="214832" y="284500"/>
                      <a:pt x="214832" y="635385"/>
                    </a:cubicBezTo>
                    <a:cubicBezTo>
                      <a:pt x="214832" y="752681"/>
                      <a:pt x="247187" y="862207"/>
                      <a:pt x="302586" y="956460"/>
                    </a:cubicBezTo>
                    <a:cubicBezTo>
                      <a:pt x="126541" y="1018223"/>
                      <a:pt x="0" y="1185426"/>
                      <a:pt x="0" y="1382640"/>
                    </a:cubicBezTo>
                    <a:cubicBezTo>
                      <a:pt x="0" y="1632238"/>
                      <a:pt x="202305" y="1834543"/>
                      <a:pt x="451903" y="1834543"/>
                    </a:cubicBezTo>
                    <a:cubicBezTo>
                      <a:pt x="701502" y="1834543"/>
                      <a:pt x="903807" y="1632238"/>
                      <a:pt x="903807" y="1382640"/>
                    </a:cubicBezTo>
                    <a:cubicBezTo>
                      <a:pt x="903807" y="1343250"/>
                      <a:pt x="898247" y="1305268"/>
                      <a:pt x="888801" y="1268826"/>
                    </a:cubicBezTo>
                    <a:cubicBezTo>
                      <a:pt x="1221599" y="1248730"/>
                      <a:pt x="1485466" y="973274"/>
                      <a:pt x="1485466" y="635385"/>
                    </a:cubicBezTo>
                    <a:close/>
                  </a:path>
                </a:pathLst>
              </a:custGeom>
              <a:solidFill>
                <a:srgbClr val="FFFFFF"/>
              </a:solidFill>
              <a:ln w="1673" cap="flat">
                <a:noFill/>
                <a:prstDash val="solid"/>
                <a:miter/>
              </a:ln>
            </p:spPr>
            <p:txBody>
              <a:bodyPr rtlCol="0" anchor="ctr"/>
              <a:lstStyle/>
              <a:p>
                <a:endParaRPr lang="ru-RU"/>
              </a:p>
            </p:txBody>
          </p:sp>
          <p:sp>
            <p:nvSpPr>
              <p:cNvPr id="16" name="Полилиния: фигура 55">
                <a:extLst>
                  <a:ext uri="{FF2B5EF4-FFF2-40B4-BE49-F238E27FC236}">
                    <a16:creationId xmlns:a16="http://schemas.microsoft.com/office/drawing/2014/main" xmlns="" id="{F234EB2B-4F6E-F40D-633F-47C0CE0B10E5}"/>
                  </a:ext>
                </a:extLst>
              </p:cNvPr>
              <p:cNvSpPr/>
              <p:nvPr/>
            </p:nvSpPr>
            <p:spPr>
              <a:xfrm>
                <a:off x="14671364" y="2318167"/>
                <a:ext cx="1360952" cy="1787568"/>
              </a:xfrm>
              <a:custGeom>
                <a:avLst/>
                <a:gdLst>
                  <a:gd name="connsiteX0" fmla="*/ 134 w 1360952"/>
                  <a:gd name="connsiteY0" fmla="*/ 1653273 h 1787566"/>
                  <a:gd name="connsiteX1" fmla="*/ 541534 w 1360952"/>
                  <a:gd name="connsiteY1" fmla="*/ 1524990 h 1787566"/>
                  <a:gd name="connsiteX2" fmla="*/ 618838 w 1360952"/>
                  <a:gd name="connsiteY2" fmla="*/ 1098542 h 1787566"/>
                  <a:gd name="connsiteX3" fmla="*/ 1140275 w 1360952"/>
                  <a:gd name="connsiteY3" fmla="*/ 634447 h 1787566"/>
                  <a:gd name="connsiteX4" fmla="*/ 962086 w 1360952"/>
                  <a:gd name="connsiteY4" fmla="*/ 0 h 1787566"/>
                  <a:gd name="connsiteX5" fmla="*/ 1358055 w 1360952"/>
                  <a:gd name="connsiteY5" fmla="*/ 550376 h 1787566"/>
                  <a:gd name="connsiteX6" fmla="*/ 1042606 w 1360952"/>
                  <a:gd name="connsiteY6" fmla="*/ 1147711 h 1787566"/>
                  <a:gd name="connsiteX7" fmla="*/ 770768 w 1360952"/>
                  <a:gd name="connsiteY7" fmla="*/ 1227160 h 1787566"/>
                  <a:gd name="connsiteX8" fmla="*/ 670620 w 1360952"/>
                  <a:gd name="connsiteY8" fmla="*/ 1634315 h 1787566"/>
                  <a:gd name="connsiteX9" fmla="*/ 0 w 1360952"/>
                  <a:gd name="connsiteY9" fmla="*/ 1653339 h 178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0952" h="1787566">
                    <a:moveTo>
                      <a:pt x="134" y="1653273"/>
                    </a:moveTo>
                    <a:cubicBezTo>
                      <a:pt x="134" y="1653273"/>
                      <a:pt x="339430" y="1771105"/>
                      <a:pt x="541534" y="1524990"/>
                    </a:cubicBezTo>
                    <a:cubicBezTo>
                      <a:pt x="743638" y="1278875"/>
                      <a:pt x="618838" y="1098542"/>
                      <a:pt x="618838" y="1098542"/>
                    </a:cubicBezTo>
                    <a:cubicBezTo>
                      <a:pt x="618838" y="1098542"/>
                      <a:pt x="1054128" y="1063976"/>
                      <a:pt x="1140275" y="634447"/>
                    </a:cubicBezTo>
                    <a:cubicBezTo>
                      <a:pt x="1226422" y="204917"/>
                      <a:pt x="962086" y="0"/>
                      <a:pt x="962086" y="0"/>
                    </a:cubicBezTo>
                    <a:cubicBezTo>
                      <a:pt x="962086" y="0"/>
                      <a:pt x="1324493" y="155480"/>
                      <a:pt x="1358055" y="550376"/>
                    </a:cubicBezTo>
                    <a:cubicBezTo>
                      <a:pt x="1391616" y="945273"/>
                      <a:pt x="1124265" y="1098475"/>
                      <a:pt x="1042606" y="1147711"/>
                    </a:cubicBezTo>
                    <a:cubicBezTo>
                      <a:pt x="960948" y="1196948"/>
                      <a:pt x="770768" y="1227160"/>
                      <a:pt x="770768" y="1227160"/>
                    </a:cubicBezTo>
                    <a:cubicBezTo>
                      <a:pt x="770768" y="1227160"/>
                      <a:pt x="821679" y="1446948"/>
                      <a:pt x="670620" y="1634315"/>
                    </a:cubicBezTo>
                    <a:cubicBezTo>
                      <a:pt x="519629" y="1821681"/>
                      <a:pt x="191319" y="1847941"/>
                      <a:pt x="0" y="1653339"/>
                    </a:cubicBezTo>
                    <a:close/>
                  </a:path>
                </a:pathLst>
              </a:custGeom>
              <a:solidFill>
                <a:schemeClr val="accent1">
                  <a:lumMod val="40000"/>
                  <a:lumOff val="60000"/>
                  <a:alpha val="23000"/>
                </a:schemeClr>
              </a:solidFill>
              <a:ln w="6693" cap="flat">
                <a:noFill/>
                <a:prstDash val="solid"/>
                <a:miter/>
              </a:ln>
            </p:spPr>
            <p:txBody>
              <a:bodyPr rtlCol="0" anchor="ctr"/>
              <a:lstStyle/>
              <a:p>
                <a:endParaRPr lang="ru-RU"/>
              </a:p>
            </p:txBody>
          </p:sp>
          <p:sp>
            <p:nvSpPr>
              <p:cNvPr id="17" name="Полилиния: фигура 56">
                <a:extLst>
                  <a:ext uri="{FF2B5EF4-FFF2-40B4-BE49-F238E27FC236}">
                    <a16:creationId xmlns:a16="http://schemas.microsoft.com/office/drawing/2014/main" xmlns="" id="{255FBD9D-FB2D-AAA3-04B4-383AFABAA14A}"/>
                  </a:ext>
                </a:extLst>
              </p:cNvPr>
              <p:cNvSpPr/>
              <p:nvPr/>
            </p:nvSpPr>
            <p:spPr>
              <a:xfrm>
                <a:off x="14710485" y="2222039"/>
                <a:ext cx="477626" cy="468114"/>
              </a:xfrm>
              <a:custGeom>
                <a:avLst/>
                <a:gdLst>
                  <a:gd name="connsiteX0" fmla="*/ 477627 w 477626"/>
                  <a:gd name="connsiteY0" fmla="*/ 234057 h 468114"/>
                  <a:gd name="connsiteX1" fmla="*/ 238813 w 477626"/>
                  <a:gd name="connsiteY1" fmla="*/ 468115 h 468114"/>
                  <a:gd name="connsiteX2" fmla="*/ 0 w 477626"/>
                  <a:gd name="connsiteY2" fmla="*/ 234057 h 468114"/>
                  <a:gd name="connsiteX3" fmla="*/ 238813 w 477626"/>
                  <a:gd name="connsiteY3" fmla="*/ 0 h 468114"/>
                  <a:gd name="connsiteX4" fmla="*/ 477627 w 477626"/>
                  <a:gd name="connsiteY4" fmla="*/ 234057 h 46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626" h="468114">
                    <a:moveTo>
                      <a:pt x="477627" y="234057"/>
                    </a:moveTo>
                    <a:cubicBezTo>
                      <a:pt x="477627" y="363324"/>
                      <a:pt x="370706" y="468115"/>
                      <a:pt x="238813" y="468115"/>
                    </a:cubicBezTo>
                    <a:cubicBezTo>
                      <a:pt x="106920" y="468115"/>
                      <a:pt x="0" y="363324"/>
                      <a:pt x="0" y="234057"/>
                    </a:cubicBezTo>
                    <a:cubicBezTo>
                      <a:pt x="0" y="104791"/>
                      <a:pt x="106920" y="0"/>
                      <a:pt x="238813" y="0"/>
                    </a:cubicBezTo>
                    <a:cubicBezTo>
                      <a:pt x="370706" y="0"/>
                      <a:pt x="477627" y="104791"/>
                      <a:pt x="477627" y="234057"/>
                    </a:cubicBezTo>
                    <a:close/>
                  </a:path>
                </a:pathLst>
              </a:custGeom>
              <a:solidFill>
                <a:srgbClr val="BFD4EB"/>
              </a:solidFill>
              <a:ln w="6693" cap="flat">
                <a:noFill/>
                <a:prstDash val="solid"/>
                <a:miter/>
              </a:ln>
            </p:spPr>
            <p:txBody>
              <a:bodyPr rtlCol="0" anchor="ctr"/>
              <a:lstStyle/>
              <a:p>
                <a:endParaRPr lang="ru-RU"/>
              </a:p>
            </p:txBody>
          </p:sp>
          <p:sp>
            <p:nvSpPr>
              <p:cNvPr id="18" name="Полилиния: фигура 57">
                <a:extLst>
                  <a:ext uri="{FF2B5EF4-FFF2-40B4-BE49-F238E27FC236}">
                    <a16:creationId xmlns:a16="http://schemas.microsoft.com/office/drawing/2014/main" xmlns="" id="{89949FBD-9C20-0F42-9B6F-BA7E2C3A6050}"/>
                  </a:ext>
                </a:extLst>
              </p:cNvPr>
              <p:cNvSpPr/>
              <p:nvPr/>
            </p:nvSpPr>
            <p:spPr>
              <a:xfrm>
                <a:off x="15260792" y="3399960"/>
                <a:ext cx="186696" cy="210008"/>
              </a:xfrm>
              <a:custGeom>
                <a:avLst/>
                <a:gdLst>
                  <a:gd name="connsiteX0" fmla="*/ 0 w 186696"/>
                  <a:gd name="connsiteY0" fmla="*/ 7101 h 210008"/>
                  <a:gd name="connsiteX1" fmla="*/ 132905 w 186696"/>
                  <a:gd name="connsiteY1" fmla="*/ 110598 h 210008"/>
                  <a:gd name="connsiteX2" fmla="*/ 186696 w 186696"/>
                  <a:gd name="connsiteY2" fmla="*/ 210009 h 210008"/>
                  <a:gd name="connsiteX3" fmla="*/ 174237 w 186696"/>
                  <a:gd name="connsiteY3" fmla="*/ 148915 h 210008"/>
                  <a:gd name="connsiteX4" fmla="*/ 106578 w 186696"/>
                  <a:gd name="connsiteY4" fmla="*/ 58816 h 210008"/>
                  <a:gd name="connsiteX5" fmla="*/ 9177 w 186696"/>
                  <a:gd name="connsiteY5" fmla="*/ 0 h 210008"/>
                  <a:gd name="connsiteX6" fmla="*/ 67 w 186696"/>
                  <a:gd name="connsiteY6" fmla="*/ 7101 h 21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696" h="210008">
                    <a:moveTo>
                      <a:pt x="0" y="7101"/>
                    </a:moveTo>
                    <a:cubicBezTo>
                      <a:pt x="0" y="7101"/>
                      <a:pt x="74558" y="28403"/>
                      <a:pt x="132905" y="110598"/>
                    </a:cubicBezTo>
                    <a:cubicBezTo>
                      <a:pt x="168677" y="161040"/>
                      <a:pt x="186696" y="210009"/>
                      <a:pt x="186696" y="210009"/>
                    </a:cubicBezTo>
                    <a:lnTo>
                      <a:pt x="174237" y="148915"/>
                    </a:lnTo>
                    <a:cubicBezTo>
                      <a:pt x="174237" y="148915"/>
                      <a:pt x="146102" y="97870"/>
                      <a:pt x="106578" y="58816"/>
                    </a:cubicBezTo>
                    <a:cubicBezTo>
                      <a:pt x="66988" y="19762"/>
                      <a:pt x="9177" y="0"/>
                      <a:pt x="9177" y="0"/>
                    </a:cubicBezTo>
                    <a:lnTo>
                      <a:pt x="67" y="7101"/>
                    </a:lnTo>
                    <a:close/>
                  </a:path>
                </a:pathLst>
              </a:custGeom>
              <a:solidFill>
                <a:srgbClr val="BFD4EB"/>
              </a:solidFill>
              <a:ln w="6693" cap="flat">
                <a:noFill/>
                <a:prstDash val="solid"/>
                <a:miter/>
              </a:ln>
            </p:spPr>
            <p:txBody>
              <a:bodyPr rtlCol="0" anchor="ctr"/>
              <a:lstStyle/>
              <a:p>
                <a:endParaRPr lang="ru-RU"/>
              </a:p>
            </p:txBody>
          </p:sp>
          <p:sp>
            <p:nvSpPr>
              <p:cNvPr id="19" name="Полилиния: фигура 58">
                <a:extLst>
                  <a:ext uri="{FF2B5EF4-FFF2-40B4-BE49-F238E27FC236}">
                    <a16:creationId xmlns:a16="http://schemas.microsoft.com/office/drawing/2014/main" xmlns="" id="{12426858-C3E4-8172-E243-0BBCF61676F5}"/>
                  </a:ext>
                </a:extLst>
              </p:cNvPr>
              <p:cNvSpPr/>
              <p:nvPr/>
            </p:nvSpPr>
            <p:spPr>
              <a:xfrm>
                <a:off x="14635729" y="2136962"/>
                <a:ext cx="545819" cy="545821"/>
              </a:xfrm>
              <a:custGeom>
                <a:avLst/>
                <a:gdLst>
                  <a:gd name="connsiteX0" fmla="*/ 545821 w 545820"/>
                  <a:gd name="connsiteY0" fmla="*/ 272911 h 545821"/>
                  <a:gd name="connsiteX1" fmla="*/ 272910 w 545820"/>
                  <a:gd name="connsiteY1" fmla="*/ 545821 h 545821"/>
                  <a:gd name="connsiteX2" fmla="*/ 0 w 545820"/>
                  <a:gd name="connsiteY2" fmla="*/ 272911 h 545821"/>
                  <a:gd name="connsiteX3" fmla="*/ 272910 w 545820"/>
                  <a:gd name="connsiteY3" fmla="*/ 0 h 545821"/>
                  <a:gd name="connsiteX4" fmla="*/ 545821 w 545820"/>
                  <a:gd name="connsiteY4" fmla="*/ 272911 h 5458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820" h="545821">
                    <a:moveTo>
                      <a:pt x="545821" y="272911"/>
                    </a:moveTo>
                    <a:cubicBezTo>
                      <a:pt x="545821" y="423635"/>
                      <a:pt x="423635" y="545821"/>
                      <a:pt x="272910" y="545821"/>
                    </a:cubicBezTo>
                    <a:cubicBezTo>
                      <a:pt x="122186" y="545821"/>
                      <a:pt x="0" y="423635"/>
                      <a:pt x="0" y="272911"/>
                    </a:cubicBezTo>
                    <a:cubicBezTo>
                      <a:pt x="0" y="122186"/>
                      <a:pt x="122186" y="0"/>
                      <a:pt x="272910" y="0"/>
                    </a:cubicBezTo>
                    <a:cubicBezTo>
                      <a:pt x="423635" y="0"/>
                      <a:pt x="545821" y="122186"/>
                      <a:pt x="545821" y="272911"/>
                    </a:cubicBezTo>
                    <a:close/>
                  </a:path>
                </a:pathLst>
              </a:custGeom>
              <a:solidFill>
                <a:srgbClr val="FFFFFF">
                  <a:alpha val="90000"/>
                </a:srgbClr>
              </a:solidFill>
              <a:ln w="6693" cap="flat">
                <a:noFill/>
                <a:prstDash val="solid"/>
                <a:miter/>
              </a:ln>
            </p:spPr>
            <p:txBody>
              <a:bodyPr rtlCol="0" anchor="ctr"/>
              <a:lstStyle/>
              <a:p>
                <a:endParaRPr lang="ru-RU"/>
              </a:p>
            </p:txBody>
          </p:sp>
          <p:sp>
            <p:nvSpPr>
              <p:cNvPr id="20" name="Полилиния: фигура 59">
                <a:extLst>
                  <a:ext uri="{FF2B5EF4-FFF2-40B4-BE49-F238E27FC236}">
                    <a16:creationId xmlns:a16="http://schemas.microsoft.com/office/drawing/2014/main" xmlns="" id="{5443F711-2378-0759-B44F-FEC07012DC7B}"/>
                  </a:ext>
                </a:extLst>
              </p:cNvPr>
              <p:cNvSpPr/>
              <p:nvPr/>
            </p:nvSpPr>
            <p:spPr>
              <a:xfrm>
                <a:off x="14643508" y="2152101"/>
                <a:ext cx="477626" cy="468114"/>
              </a:xfrm>
              <a:custGeom>
                <a:avLst/>
                <a:gdLst>
                  <a:gd name="connsiteX0" fmla="*/ 477627 w 477626"/>
                  <a:gd name="connsiteY0" fmla="*/ 234057 h 468114"/>
                  <a:gd name="connsiteX1" fmla="*/ 238813 w 477626"/>
                  <a:gd name="connsiteY1" fmla="*/ 468115 h 468114"/>
                  <a:gd name="connsiteX2" fmla="*/ 0 w 477626"/>
                  <a:gd name="connsiteY2" fmla="*/ 234057 h 468114"/>
                  <a:gd name="connsiteX3" fmla="*/ 238813 w 477626"/>
                  <a:gd name="connsiteY3" fmla="*/ 0 h 468114"/>
                  <a:gd name="connsiteX4" fmla="*/ 477627 w 477626"/>
                  <a:gd name="connsiteY4" fmla="*/ 234057 h 468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626" h="468114">
                    <a:moveTo>
                      <a:pt x="477627" y="234057"/>
                    </a:moveTo>
                    <a:cubicBezTo>
                      <a:pt x="477627" y="363324"/>
                      <a:pt x="370706" y="468115"/>
                      <a:pt x="238813" y="468115"/>
                    </a:cubicBezTo>
                    <a:cubicBezTo>
                      <a:pt x="106920" y="468115"/>
                      <a:pt x="0" y="363324"/>
                      <a:pt x="0" y="234057"/>
                    </a:cubicBezTo>
                    <a:cubicBezTo>
                      <a:pt x="0" y="104791"/>
                      <a:pt x="106920" y="0"/>
                      <a:pt x="238813" y="0"/>
                    </a:cubicBezTo>
                    <a:cubicBezTo>
                      <a:pt x="370706" y="0"/>
                      <a:pt x="477627" y="104791"/>
                      <a:pt x="477627" y="234057"/>
                    </a:cubicBezTo>
                    <a:close/>
                  </a:path>
                </a:pathLst>
              </a:custGeom>
              <a:solidFill>
                <a:srgbClr val="FFFFFF"/>
              </a:solidFill>
              <a:ln w="6693" cap="flat">
                <a:noFill/>
                <a:prstDash val="solid"/>
                <a:miter/>
              </a:ln>
            </p:spPr>
            <p:txBody>
              <a:bodyPr rtlCol="0" anchor="ctr"/>
              <a:lstStyle/>
              <a:p>
                <a:endParaRPr lang="ru-RU"/>
              </a:p>
            </p:txBody>
          </p:sp>
        </p:grpSp>
      </p:grpSp>
      <p:sp>
        <p:nvSpPr>
          <p:cNvPr id="21" name="Текст 7"/>
          <p:cNvSpPr>
            <a:spLocks noGrp="1"/>
          </p:cNvSpPr>
          <p:nvPr>
            <p:ph type="body" sz="quarter" idx="4294967295"/>
          </p:nvPr>
        </p:nvSpPr>
        <p:spPr>
          <a:xfrm>
            <a:off x="474435" y="1389289"/>
            <a:ext cx="4860925" cy="671739"/>
          </a:xfrm>
          <a:prstGeom prst="rect">
            <a:avLst/>
          </a:prstGeom>
        </p:spPr>
        <p:txBody>
          <a:bodyPr/>
          <a:lstStyle/>
          <a:p>
            <a:pPr marL="0" indent="0">
              <a:buNone/>
            </a:pPr>
            <a:r>
              <a:rPr lang="ru-RU" sz="4100" b="1" dirty="0" smtClean="0">
                <a:latin typeface="Arial" panose="020B0604020202020204" pitchFamily="34" charset="0"/>
                <a:cs typeface="Arial" panose="020B0604020202020204" pitchFamily="34" charset="0"/>
              </a:rPr>
              <a:t>Тема 4</a:t>
            </a:r>
            <a:endParaRPr lang="ru-RU" sz="4100" b="1" dirty="0">
              <a:latin typeface="Arial" panose="020B0604020202020204" pitchFamily="34" charset="0"/>
              <a:cs typeface="Arial" panose="020B0604020202020204" pitchFamily="34" charset="0"/>
            </a:endParaRPr>
          </a:p>
        </p:txBody>
      </p:sp>
      <p:sp>
        <p:nvSpPr>
          <p:cNvPr id="22" name="Текст 12"/>
          <p:cNvSpPr>
            <a:spLocks noGrp="1"/>
          </p:cNvSpPr>
          <p:nvPr>
            <p:ph type="body" sz="quarter" idx="14"/>
          </p:nvPr>
        </p:nvSpPr>
        <p:spPr>
          <a:xfrm>
            <a:off x="478451" y="2403069"/>
            <a:ext cx="4532995" cy="879896"/>
          </a:xfrm>
        </p:spPr>
        <p:txBody>
          <a:bodyPr/>
          <a:lstStyle/>
          <a:p>
            <a:pPr>
              <a:spcBef>
                <a:spcPts val="0"/>
              </a:spcBef>
            </a:pPr>
            <a:r>
              <a:rPr lang="ru-RU" sz="2000" b="1" dirty="0" smtClean="0">
                <a:latin typeface="Arial" panose="020B0604020202020204" pitchFamily="34" charset="0"/>
                <a:cs typeface="Arial" panose="020B0604020202020204" pitchFamily="34" charset="0"/>
              </a:rPr>
              <a:t>Ожидания Заказчика по проекту сооружения АЭС </a:t>
            </a:r>
            <a:r>
              <a:rPr lang="ru-RU" sz="2000" b="1" dirty="0" err="1" smtClean="0">
                <a:latin typeface="Arial" panose="020B0604020202020204" pitchFamily="34" charset="0"/>
                <a:cs typeface="Arial" panose="020B0604020202020204" pitchFamily="34" charset="0"/>
              </a:rPr>
              <a:t>Пакш</a:t>
            </a:r>
            <a:r>
              <a:rPr lang="ru-RU" sz="2000" b="1"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II</a:t>
            </a:r>
            <a:r>
              <a:rPr lang="ru-RU" sz="2000" b="1" dirty="0" smtClean="0">
                <a:latin typeface="Arial" panose="020B0604020202020204" pitchFamily="34" charset="0"/>
                <a:cs typeface="Arial" panose="020B0604020202020204" pitchFamily="34" charset="0"/>
              </a:rPr>
              <a:t> в области культуры безопасности</a:t>
            </a:r>
            <a:endParaRPr lang="ru-RU"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63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ppt_x"/>
                                          </p:val>
                                        </p:tav>
                                        <p:tav tm="100000">
                                          <p:val>
                                            <p:strVal val="#ppt_x"/>
                                          </p:val>
                                        </p:tav>
                                      </p:tavLst>
                                    </p:anim>
                                    <p:anim calcmode="lin" valueType="num">
                                      <p:cBhvr additive="base">
                                        <p:cTn id="8" dur="1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hlinkClick r:id="rId3"/>
          </p:cNvPr>
          <p:cNvSpPr/>
          <p:nvPr/>
        </p:nvSpPr>
        <p:spPr>
          <a:xfrm>
            <a:off x="1301990" y="1473114"/>
            <a:ext cx="2378765" cy="169890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hlinkClick r:id="rId3"/>
          </p:cNvPr>
          <p:cNvSpPr/>
          <p:nvPr/>
        </p:nvSpPr>
        <p:spPr>
          <a:xfrm>
            <a:off x="5197976" y="1473114"/>
            <a:ext cx="2378765" cy="169227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2091735" y="1918065"/>
            <a:ext cx="799273" cy="807266"/>
          </a:xfrm>
          <a:prstGeom prst="rect">
            <a:avLst/>
          </a:prstGeom>
        </p:spPr>
      </p:pic>
      <p:pic>
        <p:nvPicPr>
          <p:cNvPr id="3" name="Рисунок 2"/>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5995694" y="1923671"/>
            <a:ext cx="783327" cy="791161"/>
          </a:xfrm>
          <a:prstGeom prst="rect">
            <a:avLst/>
          </a:prstGeom>
        </p:spPr>
      </p:pic>
      <p:sp>
        <p:nvSpPr>
          <p:cNvPr id="11" name="Rectangle 10">
            <a:extLst>
              <a:ext uri="{FF2B5EF4-FFF2-40B4-BE49-F238E27FC236}">
                <a16:creationId xmlns:a16="http://schemas.microsoft.com/office/drawing/2014/main" xmlns="" id="{D8A66EFA-3A7C-9C21-DA13-77F2B81D24EA}"/>
              </a:ext>
            </a:extLst>
          </p:cNvPr>
          <p:cNvSpPr/>
          <p:nvPr/>
        </p:nvSpPr>
        <p:spPr>
          <a:xfrm>
            <a:off x="1431332" y="4070483"/>
            <a:ext cx="5669556" cy="446276"/>
          </a:xfrm>
          <a:prstGeom prst="rect">
            <a:avLst/>
          </a:prstGeom>
        </p:spPr>
        <p:txBody>
          <a:bodyPr wrap="square" lIns="0" tIns="0" rIns="0" bIns="0">
            <a:spAutoFit/>
          </a:bodyPr>
          <a:lstStyle/>
          <a:p>
            <a:pPr algn="ctr">
              <a:spcAft>
                <a:spcPts val="600"/>
              </a:spcAft>
            </a:pPr>
            <a:r>
              <a:rPr lang="ru-RU" sz="1200" dirty="0">
                <a:solidFill>
                  <a:schemeClr val="accent1">
                    <a:lumMod val="75000"/>
                  </a:schemeClr>
                </a:solidFill>
                <a:latin typeface="Arial" panose="020B0604020202020204" pitchFamily="34" charset="0"/>
                <a:ea typeface="Roboto Condensed Light" panose="02000000000000000000" pitchFamily="2" charset="0"/>
                <a:cs typeface="Arial" panose="020B0604020202020204" pitchFamily="34" charset="0"/>
              </a:rPr>
              <a:t>На сайте Заказчика </a:t>
            </a:r>
            <a:r>
              <a:rPr lang="ru-RU" sz="1200" dirty="0" smtClean="0">
                <a:solidFill>
                  <a:schemeClr val="accent1">
                    <a:lumMod val="75000"/>
                  </a:schemeClr>
                </a:solidFill>
                <a:latin typeface="Arial" panose="020B0604020202020204" pitchFamily="34" charset="0"/>
                <a:ea typeface="Roboto Condensed Light" panose="02000000000000000000" pitchFamily="2" charset="0"/>
                <a:cs typeface="Arial" panose="020B0604020202020204" pitchFamily="34" charset="0"/>
              </a:rPr>
              <a:t>есть возможность ознакомится </a:t>
            </a:r>
            <a:r>
              <a:rPr lang="ru-RU" sz="1200" dirty="0">
                <a:solidFill>
                  <a:schemeClr val="accent1">
                    <a:lumMod val="75000"/>
                  </a:schemeClr>
                </a:solidFill>
                <a:latin typeface="Arial" panose="020B0604020202020204" pitchFamily="34" charset="0"/>
                <a:ea typeface="Roboto Condensed Light" panose="02000000000000000000" pitchFamily="2" charset="0"/>
                <a:cs typeface="Arial" panose="020B0604020202020204" pitchFamily="34" charset="0"/>
              </a:rPr>
              <a:t>с актуальными политиками</a:t>
            </a:r>
          </a:p>
          <a:p>
            <a:pPr algn="ctr">
              <a:spcAft>
                <a:spcPts val="600"/>
              </a:spcAft>
            </a:pPr>
            <a:r>
              <a:rPr lang="en-GB" sz="1200" dirty="0">
                <a:solidFill>
                  <a:srgbClr val="0173BF"/>
                </a:solidFill>
                <a:latin typeface="Arial" panose="020B0604020202020204" pitchFamily="34" charset="0"/>
                <a:ea typeface="Roboto Condensed Light" panose="02000000000000000000" pitchFamily="2" charset="0"/>
                <a:cs typeface="Arial" panose="020B0604020202020204" pitchFamily="34" charset="0"/>
                <a:hlinkClick r:id="rId3" tooltip="https://www.paks2.hu/en/web/paks-2-en/policy"/>
              </a:rPr>
              <a:t>https://www.paks2.hu/en/web/paks-2-en/policy</a:t>
            </a:r>
            <a:endParaRPr lang="ru-RU" sz="1200" dirty="0">
              <a:solidFill>
                <a:srgbClr val="0173BF"/>
              </a:solidFill>
              <a:latin typeface="Arial" panose="020B0604020202020204" pitchFamily="34" charset="0"/>
              <a:ea typeface="Roboto Condensed Light" panose="02000000000000000000" pitchFamily="2" charset="0"/>
              <a:cs typeface="Arial" panose="020B0604020202020204" pitchFamily="34" charset="0"/>
            </a:endParaRPr>
          </a:p>
        </p:txBody>
      </p:sp>
      <p:sp>
        <p:nvSpPr>
          <p:cNvPr id="14" name="Заголовок 3"/>
          <p:cNvSpPr>
            <a:spLocks noGrp="1"/>
          </p:cNvSpPr>
          <p:nvPr>
            <p:ph type="title"/>
          </p:nvPr>
        </p:nvSpPr>
        <p:spPr/>
        <p:txBody>
          <a:bodyPr/>
          <a:lstStyle/>
          <a:p>
            <a:r>
              <a:rPr lang="ru-RU" sz="2000" dirty="0">
                <a:solidFill>
                  <a:schemeClr val="tx1"/>
                </a:solidFill>
              </a:rPr>
              <a:t>Политики Заказчика по проекту </a:t>
            </a:r>
            <a:r>
              <a:rPr lang="ru-RU" sz="2000" dirty="0" err="1">
                <a:solidFill>
                  <a:schemeClr val="tx1"/>
                </a:solidFill>
              </a:rPr>
              <a:t>Пакш</a:t>
            </a:r>
            <a:r>
              <a:rPr lang="ru-RU" sz="2000" dirty="0">
                <a:solidFill>
                  <a:schemeClr val="tx1"/>
                </a:solidFill>
              </a:rPr>
              <a:t> II</a:t>
            </a:r>
          </a:p>
        </p:txBody>
      </p:sp>
      <p:sp>
        <p:nvSpPr>
          <p:cNvPr id="17" name="TextBox 16"/>
          <p:cNvSpPr txBox="1"/>
          <p:nvPr/>
        </p:nvSpPr>
        <p:spPr>
          <a:xfrm>
            <a:off x="1301990" y="3291996"/>
            <a:ext cx="2378765" cy="480131"/>
          </a:xfrm>
          <a:prstGeom prst="rect">
            <a:avLst/>
          </a:prstGeom>
          <a:noFill/>
        </p:spPr>
        <p:txBody>
          <a:bodyPr wrap="square" rtlCol="0">
            <a:spAutoFit/>
          </a:bodyPr>
          <a:lstStyle/>
          <a:p>
            <a:pPr algn="ctr">
              <a:lnSpc>
                <a:spcPct val="90000"/>
              </a:lnSpc>
            </a:pPr>
            <a:r>
              <a:rPr lang="ru-RU" sz="1400" b="1" dirty="0" smtClean="0">
                <a:solidFill>
                  <a:srgbClr val="003274"/>
                </a:solidFill>
                <a:latin typeface="Arial" panose="020B0604020202020204" pitchFamily="34" charset="0"/>
                <a:ea typeface="Roboto Light" panose="02000000000000000000" pitchFamily="2" charset="0"/>
                <a:cs typeface="Arial" panose="020B0604020202020204" pitchFamily="34" charset="0"/>
              </a:rPr>
              <a:t>Политика</a:t>
            </a:r>
          </a:p>
          <a:p>
            <a:pPr algn="ctr">
              <a:lnSpc>
                <a:spcPct val="90000"/>
              </a:lnSpc>
            </a:pPr>
            <a:r>
              <a:rPr lang="ru-RU" sz="1400" b="1" dirty="0" smtClean="0">
                <a:solidFill>
                  <a:srgbClr val="003274"/>
                </a:solidFill>
                <a:latin typeface="Arial" panose="020B0604020202020204" pitchFamily="34" charset="0"/>
                <a:ea typeface="Roboto Light" panose="02000000000000000000" pitchFamily="2" charset="0"/>
                <a:cs typeface="Arial" panose="020B0604020202020204" pitchFamily="34" charset="0"/>
              </a:rPr>
              <a:t>в области безопасности</a:t>
            </a:r>
            <a:endParaRPr lang="ru-RU" sz="1400" b="1" dirty="0">
              <a:solidFill>
                <a:srgbClr val="003274"/>
              </a:solidFill>
              <a:latin typeface="Arial" panose="020B0604020202020204" pitchFamily="34" charset="0"/>
              <a:ea typeface="Roboto Light" panose="02000000000000000000" pitchFamily="2" charset="0"/>
              <a:cs typeface="Arial" panose="020B0604020202020204" pitchFamily="34" charset="0"/>
            </a:endParaRPr>
          </a:p>
        </p:txBody>
      </p:sp>
      <p:sp>
        <p:nvSpPr>
          <p:cNvPr id="18" name="TextBox 17"/>
          <p:cNvSpPr txBox="1"/>
          <p:nvPr/>
        </p:nvSpPr>
        <p:spPr>
          <a:xfrm>
            <a:off x="5197974" y="3291997"/>
            <a:ext cx="2378765" cy="480131"/>
          </a:xfrm>
          <a:prstGeom prst="rect">
            <a:avLst/>
          </a:prstGeom>
          <a:noFill/>
        </p:spPr>
        <p:txBody>
          <a:bodyPr wrap="square" rtlCol="0">
            <a:spAutoFit/>
          </a:bodyPr>
          <a:lstStyle/>
          <a:p>
            <a:pPr lvl="0" algn="ctr">
              <a:lnSpc>
                <a:spcPct val="90000"/>
              </a:lnSpc>
              <a:defRPr/>
            </a:pPr>
            <a:r>
              <a:rPr lang="ru-RU" sz="1400" b="1" dirty="0" smtClean="0">
                <a:solidFill>
                  <a:srgbClr val="003274"/>
                </a:solidFill>
                <a:latin typeface="Arial" panose="020B0604020202020204" pitchFamily="34" charset="0"/>
                <a:ea typeface="Roboto Light" panose="02000000000000000000" pitchFamily="2" charset="0"/>
                <a:cs typeface="Arial" panose="020B0604020202020204" pitchFamily="34" charset="0"/>
              </a:rPr>
              <a:t>Политика</a:t>
            </a:r>
          </a:p>
          <a:p>
            <a:pPr lvl="0" algn="ctr">
              <a:lnSpc>
                <a:spcPct val="90000"/>
              </a:lnSpc>
              <a:defRPr/>
            </a:pPr>
            <a:r>
              <a:rPr lang="ru-RU" sz="1400" b="1" dirty="0" smtClean="0">
                <a:solidFill>
                  <a:srgbClr val="003274"/>
                </a:solidFill>
                <a:latin typeface="Arial" panose="020B0604020202020204" pitchFamily="34" charset="0"/>
                <a:ea typeface="Roboto Light" panose="02000000000000000000" pitchFamily="2" charset="0"/>
                <a:cs typeface="Arial" panose="020B0604020202020204" pitchFamily="34" charset="0"/>
              </a:rPr>
              <a:t>в </a:t>
            </a:r>
            <a:r>
              <a:rPr lang="ru-RU" sz="1400" b="1" dirty="0">
                <a:solidFill>
                  <a:srgbClr val="003274"/>
                </a:solidFill>
                <a:latin typeface="Arial" panose="020B0604020202020204" pitchFamily="34" charset="0"/>
                <a:ea typeface="Roboto Light" panose="02000000000000000000" pitchFamily="2" charset="0"/>
                <a:cs typeface="Arial" panose="020B0604020202020204" pitchFamily="34" charset="0"/>
              </a:rPr>
              <a:t>области </a:t>
            </a:r>
            <a:r>
              <a:rPr lang="ru-RU" sz="1400" b="1" dirty="0" smtClean="0">
                <a:solidFill>
                  <a:srgbClr val="003274"/>
                </a:solidFill>
                <a:latin typeface="Arial" panose="020B0604020202020204" pitchFamily="34" charset="0"/>
                <a:ea typeface="Roboto Light" panose="02000000000000000000" pitchFamily="2" charset="0"/>
                <a:cs typeface="Arial" panose="020B0604020202020204" pitchFamily="34" charset="0"/>
              </a:rPr>
              <a:t>качества</a:t>
            </a:r>
            <a:endParaRPr lang="ru-RU" sz="1400" b="1" dirty="0">
              <a:solidFill>
                <a:srgbClr val="003274"/>
              </a:solidFill>
              <a:latin typeface="Arial" panose="020B0604020202020204" pitchFamily="34" charset="0"/>
              <a:ea typeface="Roboto Light" panose="02000000000000000000" pitchFamily="2" charset="0"/>
              <a:cs typeface="Arial" panose="020B0604020202020204" pitchFamily="34" charset="0"/>
            </a:endParaRPr>
          </a:p>
        </p:txBody>
      </p:sp>
    </p:spTree>
    <p:extLst>
      <p:ext uri="{BB962C8B-B14F-4D97-AF65-F5344CB8AC3E}">
        <p14:creationId xmlns:p14="http://schemas.microsoft.com/office/powerpoint/2010/main" val="211925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534" y="1136651"/>
            <a:ext cx="4114996" cy="3489324"/>
          </a:xfrm>
          <a:prstGeom prst="rect">
            <a:avLst/>
          </a:prstGeom>
          <a:ln>
            <a:solidFill>
              <a:schemeClr val="accent1"/>
            </a:solidFill>
          </a:ln>
        </p:spPr>
      </p:pic>
      <p:sp>
        <p:nvSpPr>
          <p:cNvPr id="8" name="Заголовок 2"/>
          <p:cNvSpPr>
            <a:spLocks noGrp="1"/>
          </p:cNvSpPr>
          <p:nvPr>
            <p:ph type="title"/>
          </p:nvPr>
        </p:nvSpPr>
        <p:spPr/>
        <p:txBody>
          <a:bodyPr anchor="ctr"/>
          <a:lstStyle/>
          <a:p>
            <a:pPr>
              <a:lnSpc>
                <a:spcPct val="100000"/>
              </a:lnSpc>
            </a:pPr>
            <a:r>
              <a:rPr lang="ru-RU" sz="1200" b="1" dirty="0">
                <a:solidFill>
                  <a:srgbClr val="003373"/>
                </a:solidFill>
              </a:rPr>
              <a:t/>
            </a:r>
            <a:br>
              <a:rPr lang="ru-RU" sz="1200" b="1" dirty="0">
                <a:solidFill>
                  <a:srgbClr val="003373"/>
                </a:solidFill>
              </a:rPr>
            </a:br>
            <a:endParaRPr lang="ru-RU" sz="1200" b="1" dirty="0">
              <a:solidFill>
                <a:srgbClr val="003373"/>
              </a:solidFill>
            </a:endParaRPr>
          </a:p>
        </p:txBody>
      </p:sp>
      <p:sp>
        <p:nvSpPr>
          <p:cNvPr id="5" name="Rectangle 4">
            <a:extLst>
              <a:ext uri="{FF2B5EF4-FFF2-40B4-BE49-F238E27FC236}">
                <a16:creationId xmlns:a16="http://schemas.microsoft.com/office/drawing/2014/main" xmlns="" id="{01E47827-8D20-C2D2-7664-E6C9200F4C85}"/>
              </a:ext>
            </a:extLst>
          </p:cNvPr>
          <p:cNvSpPr/>
          <p:nvPr/>
        </p:nvSpPr>
        <p:spPr>
          <a:xfrm>
            <a:off x="5373006" y="1983582"/>
            <a:ext cx="2856595" cy="1795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08000" rtlCol="0" anchor="t"/>
          <a:lstStyle/>
          <a:p>
            <a:pPr lvl="0">
              <a:lnSpc>
                <a:spcPct val="110000"/>
              </a:lnSpc>
            </a:pPr>
            <a:r>
              <a:rPr lang="ru-RU" sz="1600" b="1" dirty="0">
                <a:solidFill>
                  <a:srgbClr val="003373"/>
                </a:solidFill>
                <a:latin typeface="Arial" panose="020B0604020202020204" pitchFamily="34" charset="0"/>
                <a:ea typeface="Roboto Light" panose="02000000000000000000" pitchFamily="2" charset="0"/>
                <a:cs typeface="Arial" panose="020B0604020202020204" pitchFamily="34" charset="0"/>
              </a:rPr>
              <a:t>Требования </a:t>
            </a:r>
            <a:br>
              <a:rPr lang="ru-RU" sz="1600" b="1" dirty="0">
                <a:solidFill>
                  <a:srgbClr val="003373"/>
                </a:solidFill>
                <a:latin typeface="Arial" panose="020B0604020202020204" pitchFamily="34" charset="0"/>
                <a:ea typeface="Roboto Light" panose="02000000000000000000" pitchFamily="2" charset="0"/>
                <a:cs typeface="Arial" panose="020B0604020202020204" pitchFamily="34" charset="0"/>
              </a:rPr>
            </a:br>
            <a:r>
              <a:rPr lang="ru-RU" sz="1600" b="1" dirty="0">
                <a:solidFill>
                  <a:srgbClr val="003373"/>
                </a:solidFill>
                <a:latin typeface="Arial" panose="020B0604020202020204" pitchFamily="34" charset="0"/>
                <a:ea typeface="Roboto Light" panose="02000000000000000000" pitchFamily="2" charset="0"/>
                <a:cs typeface="Arial" panose="020B0604020202020204" pitchFamily="34" charset="0"/>
              </a:rPr>
              <a:t>к </a:t>
            </a:r>
            <a:r>
              <a:rPr lang="ru-RU" sz="1600" b="1" dirty="0" smtClean="0">
                <a:solidFill>
                  <a:srgbClr val="003373"/>
                </a:solidFill>
                <a:latin typeface="Arial" panose="020B0604020202020204" pitchFamily="34" charset="0"/>
                <a:ea typeface="Roboto Light" panose="02000000000000000000" pitchFamily="2" charset="0"/>
                <a:cs typeface="Arial" panose="020B0604020202020204" pitchFamily="34" charset="0"/>
              </a:rPr>
              <a:t>культуре безопасности на проекте </a:t>
            </a:r>
            <a:r>
              <a:rPr lang="ru-RU" sz="1600" b="1" dirty="0">
                <a:solidFill>
                  <a:srgbClr val="003373"/>
                </a:solidFill>
                <a:latin typeface="Arial" panose="020B0604020202020204" pitchFamily="34" charset="0"/>
                <a:ea typeface="Roboto Light" panose="02000000000000000000" pitchFamily="2" charset="0"/>
                <a:cs typeface="Arial" panose="020B0604020202020204" pitchFamily="34" charset="0"/>
              </a:rPr>
              <a:t>сооружения </a:t>
            </a:r>
            <a:r>
              <a:rPr lang="ru-RU" sz="1600" b="1" dirty="0" smtClean="0">
                <a:solidFill>
                  <a:srgbClr val="003373"/>
                </a:solidFill>
                <a:latin typeface="Arial" panose="020B0604020202020204" pitchFamily="34" charset="0"/>
                <a:ea typeface="Roboto Light" panose="02000000000000000000" pitchFamily="2" charset="0"/>
                <a:cs typeface="Arial" panose="020B0604020202020204" pitchFamily="34" charset="0"/>
              </a:rPr>
              <a:t>АЭС </a:t>
            </a:r>
            <a:r>
              <a:rPr lang="ru-RU" sz="1600" b="1" dirty="0" err="1" smtClean="0">
                <a:solidFill>
                  <a:srgbClr val="003373"/>
                </a:solidFill>
                <a:latin typeface="Arial" panose="020B0604020202020204" pitchFamily="34" charset="0"/>
                <a:ea typeface="Roboto Light" panose="02000000000000000000" pitchFamily="2" charset="0"/>
                <a:cs typeface="Arial" panose="020B0604020202020204" pitchFamily="34" charset="0"/>
              </a:rPr>
              <a:t>Пакш</a:t>
            </a:r>
            <a:r>
              <a:rPr lang="en-US" sz="1600" b="1" dirty="0" smtClean="0">
                <a:solidFill>
                  <a:srgbClr val="003373"/>
                </a:solidFill>
                <a:latin typeface="Arial" panose="020B0604020202020204" pitchFamily="34" charset="0"/>
                <a:ea typeface="Roboto Light" panose="02000000000000000000" pitchFamily="2" charset="0"/>
                <a:cs typeface="Arial" panose="020B0604020202020204" pitchFamily="34" charset="0"/>
              </a:rPr>
              <a:t> II</a:t>
            </a:r>
            <a:r>
              <a:rPr lang="en-GB" sz="1600" b="1" dirty="0" smtClean="0">
                <a:solidFill>
                  <a:srgbClr val="003373"/>
                </a:solidFill>
                <a:latin typeface="Arial" panose="020B0604020202020204" pitchFamily="34" charset="0"/>
                <a:ea typeface="Roboto Light" panose="02000000000000000000" pitchFamily="2" charset="0"/>
                <a:cs typeface="Arial" panose="020B0604020202020204" pitchFamily="34" charset="0"/>
              </a:rPr>
              <a:t> </a:t>
            </a:r>
            <a:r>
              <a:rPr lang="ru-RU" sz="1600" b="1" dirty="0">
                <a:solidFill>
                  <a:srgbClr val="003373"/>
                </a:solidFill>
                <a:latin typeface="Arial" panose="020B0604020202020204" pitchFamily="34" charset="0"/>
                <a:ea typeface="Roboto Light" panose="02000000000000000000" pitchFamily="2" charset="0"/>
                <a:cs typeface="Arial" panose="020B0604020202020204" pitchFamily="34" charset="0"/>
              </a:rPr>
              <a:t>определены </a:t>
            </a:r>
            <a:br>
              <a:rPr lang="ru-RU" sz="1600" b="1" dirty="0">
                <a:solidFill>
                  <a:srgbClr val="003373"/>
                </a:solidFill>
                <a:latin typeface="Arial" panose="020B0604020202020204" pitchFamily="34" charset="0"/>
                <a:ea typeface="Roboto Light" panose="02000000000000000000" pitchFamily="2" charset="0"/>
                <a:cs typeface="Arial" panose="020B0604020202020204" pitchFamily="34" charset="0"/>
              </a:rPr>
            </a:br>
            <a:r>
              <a:rPr lang="ru-RU" sz="1600" b="1" dirty="0">
                <a:solidFill>
                  <a:srgbClr val="003373"/>
                </a:solidFill>
                <a:latin typeface="Arial" panose="020B0604020202020204" pitchFamily="34" charset="0"/>
                <a:ea typeface="Roboto Light" panose="02000000000000000000" pitchFamily="2" charset="0"/>
                <a:cs typeface="Arial" panose="020B0604020202020204" pitchFamily="34" charset="0"/>
              </a:rPr>
              <a:t>в разделе </a:t>
            </a:r>
            <a:r>
              <a:rPr lang="ru-RU" sz="1600" b="1" dirty="0" smtClean="0">
                <a:solidFill>
                  <a:srgbClr val="003373"/>
                </a:solidFill>
                <a:latin typeface="Arial" panose="020B0604020202020204" pitchFamily="34" charset="0"/>
                <a:ea typeface="Roboto Light" panose="02000000000000000000" pitchFamily="2" charset="0"/>
                <a:cs typeface="Arial" panose="020B0604020202020204" pitchFamily="34" charset="0"/>
              </a:rPr>
              <a:t>2.2.2 тома 2 КЯБ Венгрии</a:t>
            </a:r>
            <a:endParaRPr lang="ru-RU" sz="1600" b="1" dirty="0">
              <a:solidFill>
                <a:srgbClr val="003373"/>
              </a:solidFill>
              <a:latin typeface="Arial" panose="020B0604020202020204" pitchFamily="34" charset="0"/>
              <a:ea typeface="Roboto Light" panose="02000000000000000000" pitchFamily="2" charset="0"/>
              <a:cs typeface="Arial" panose="020B0604020202020204" pitchFamily="34" charset="0"/>
            </a:endParaRPr>
          </a:p>
        </p:txBody>
      </p:sp>
      <p:sp>
        <p:nvSpPr>
          <p:cNvPr id="6" name="Заголовок 3"/>
          <p:cNvSpPr txBox="1">
            <a:spLocks/>
          </p:cNvSpPr>
          <p:nvPr/>
        </p:nvSpPr>
        <p:spPr>
          <a:xfrm>
            <a:off x="550040" y="443485"/>
            <a:ext cx="6699846" cy="330200"/>
          </a:xfrm>
          <a:prstGeom prst="rect">
            <a:avLst/>
          </a:prstGeom>
        </p:spPr>
        <p:txBody>
          <a:bodyPr lIns="0" tIns="0" rIns="0" bIns="0"/>
          <a:lstStyle>
            <a:lvl1pPr algn="l" defTabSz="914400" rtl="0" eaLnBrk="1" latinLnBrk="0" hangingPunct="1">
              <a:lnSpc>
                <a:spcPct val="90000"/>
              </a:lnSpc>
              <a:spcBef>
                <a:spcPct val="0"/>
              </a:spcBef>
              <a:buNone/>
              <a:defRPr lang="en-US" sz="4100" b="1" kern="1200" baseline="0" dirty="0">
                <a:solidFill>
                  <a:schemeClr val="bg1"/>
                </a:solidFill>
                <a:latin typeface="Arial" pitchFamily="34" charset="0"/>
                <a:ea typeface="Rosatom Light" pitchFamily="34" charset="-52"/>
                <a:cs typeface="Arial" pitchFamily="34" charset="0"/>
              </a:defRPr>
            </a:lvl1pPr>
          </a:lstStyle>
          <a:p>
            <a:r>
              <a:rPr lang="ru-RU" sz="2000" dirty="0" smtClean="0">
                <a:solidFill>
                  <a:schemeClr val="tx1"/>
                </a:solidFill>
              </a:rPr>
              <a:t>Требования Кодекса ядерной безопасности Венгрии</a:t>
            </a:r>
            <a:endParaRPr lang="ru-RU" sz="2000" dirty="0">
              <a:solidFill>
                <a:schemeClr val="tx1"/>
              </a:solidFill>
            </a:endParaRPr>
          </a:p>
        </p:txBody>
      </p:sp>
    </p:spTree>
    <p:extLst>
      <p:ext uri="{BB962C8B-B14F-4D97-AF65-F5344CB8AC3E}">
        <p14:creationId xmlns:p14="http://schemas.microsoft.com/office/powerpoint/2010/main" val="16150481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539749" y="890975"/>
            <a:ext cx="2733452" cy="3861544"/>
          </a:xfrm>
          <a:prstGeom prst="rect">
            <a:avLst/>
          </a:prstGeom>
          <a:ln>
            <a:solidFill>
              <a:schemeClr val="accent1"/>
            </a:solidFill>
          </a:ln>
        </p:spPr>
      </p:pic>
      <p:sp>
        <p:nvSpPr>
          <p:cNvPr id="5" name="TextBox 4"/>
          <p:cNvSpPr txBox="1"/>
          <p:nvPr/>
        </p:nvSpPr>
        <p:spPr>
          <a:xfrm>
            <a:off x="3461658" y="1552168"/>
            <a:ext cx="5239658" cy="2262158"/>
          </a:xfrm>
          <a:prstGeom prst="rect">
            <a:avLst/>
          </a:prstGeom>
          <a:noFill/>
        </p:spPr>
        <p:txBody>
          <a:bodyPr wrap="square" rtlCol="0">
            <a:spAutoFit/>
          </a:bodyPr>
          <a:lstStyle/>
          <a:p>
            <a:pPr>
              <a:spcAft>
                <a:spcPts val="600"/>
              </a:spcAft>
            </a:pPr>
            <a:r>
              <a:rPr lang="ru-RU" dirty="0" smtClean="0">
                <a:latin typeface="Arial" panose="020B0604020202020204" pitchFamily="34" charset="0"/>
                <a:cs typeface="Arial" panose="020B0604020202020204" pitchFamily="34" charset="0"/>
              </a:rPr>
              <a:t>Модель сильной культуры ядерной безопасности проекта </a:t>
            </a:r>
            <a:r>
              <a:rPr lang="ru-RU" dirty="0" err="1" smtClean="0">
                <a:latin typeface="Arial" panose="020B0604020202020204" pitchFamily="34" charset="0"/>
                <a:cs typeface="Arial" panose="020B0604020202020204" pitchFamily="34" charset="0"/>
              </a:rPr>
              <a:t>Пакш</a:t>
            </a:r>
            <a:r>
              <a:rPr lang="ru-RU"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II</a:t>
            </a:r>
            <a:r>
              <a:rPr lang="ru-RU" dirty="0" smtClean="0">
                <a:latin typeface="Arial" panose="020B0604020202020204" pitchFamily="34" charset="0"/>
                <a:cs typeface="Arial" panose="020B0604020202020204" pitchFamily="34" charset="0"/>
              </a:rPr>
              <a:t> содержит:</a:t>
            </a:r>
          </a:p>
          <a:p>
            <a:pPr marL="342900" indent="-342900">
              <a:spcAft>
                <a:spcPts val="600"/>
              </a:spcAft>
              <a:buFont typeface="+mj-lt"/>
              <a:buAutoNum type="arabicPeriod"/>
            </a:pPr>
            <a:r>
              <a:rPr lang="ru-RU" dirty="0" smtClean="0">
                <a:latin typeface="Arial" panose="020B0604020202020204" pitchFamily="34" charset="0"/>
                <a:cs typeface="Arial" panose="020B0604020202020204" pitchFamily="34" charset="0"/>
              </a:rPr>
              <a:t>Уровни приверженности безопасности;</a:t>
            </a:r>
          </a:p>
          <a:p>
            <a:pPr marL="342900" indent="-342900">
              <a:spcAft>
                <a:spcPts val="600"/>
              </a:spcAft>
              <a:buFont typeface="+mj-lt"/>
              <a:buAutoNum type="arabicPeriod"/>
            </a:pPr>
            <a:r>
              <a:rPr lang="ru-RU" dirty="0" smtClean="0">
                <a:latin typeface="Arial" panose="020B0604020202020204" pitchFamily="34" charset="0"/>
                <a:cs typeface="Arial" panose="020B0604020202020204" pitchFamily="34" charset="0"/>
              </a:rPr>
              <a:t>Особенности сильной культуры безопасности;</a:t>
            </a:r>
          </a:p>
          <a:p>
            <a:pPr marL="342900" indent="-342900">
              <a:spcAft>
                <a:spcPts val="600"/>
              </a:spcAft>
              <a:buFont typeface="+mj-lt"/>
              <a:buAutoNum type="arabicPeriod"/>
            </a:pPr>
            <a:r>
              <a:rPr lang="ru-RU" dirty="0" smtClean="0">
                <a:latin typeface="Arial" panose="020B0604020202020204" pitchFamily="34" charset="0"/>
                <a:cs typeface="Arial" panose="020B0604020202020204" pitchFamily="34" charset="0"/>
              </a:rPr>
              <a:t>Критерии, характеризующие наличие особенностей в организации.</a:t>
            </a:r>
          </a:p>
        </p:txBody>
      </p:sp>
      <p:sp>
        <p:nvSpPr>
          <p:cNvPr id="13" name="Заголовок 3"/>
          <p:cNvSpPr>
            <a:spLocks noGrp="1"/>
          </p:cNvSpPr>
          <p:nvPr>
            <p:ph type="title"/>
          </p:nvPr>
        </p:nvSpPr>
        <p:spPr/>
        <p:txBody>
          <a:bodyPr/>
          <a:lstStyle/>
          <a:p>
            <a:r>
              <a:rPr lang="ru-RU" sz="2000" dirty="0" smtClean="0">
                <a:solidFill>
                  <a:schemeClr val="tx1"/>
                </a:solidFill>
              </a:rPr>
              <a:t>Модель сильной культуры ядерной безопасности</a:t>
            </a:r>
            <a:endParaRPr lang="ru-RU" sz="2000" dirty="0">
              <a:solidFill>
                <a:schemeClr val="tx1"/>
              </a:solidFill>
            </a:endParaRPr>
          </a:p>
        </p:txBody>
      </p:sp>
    </p:spTree>
    <p:extLst>
      <p:ext uri="{BB962C8B-B14F-4D97-AF65-F5344CB8AC3E}">
        <p14:creationId xmlns:p14="http://schemas.microsoft.com/office/powerpoint/2010/main" val="1933091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a:latin typeface="Arial" panose="020B0604020202020204" pitchFamily="34" charset="0"/>
                <a:cs typeface="Arial" panose="020B0604020202020204" pitchFamily="34" charset="0"/>
              </a:rPr>
              <a:t>Лидерство в атомной отрасли </a:t>
            </a:r>
          </a:p>
        </p:txBody>
      </p:sp>
      <p:sp>
        <p:nvSpPr>
          <p:cNvPr id="8" name="Скругленная прямоугольная выноска 7"/>
          <p:cNvSpPr/>
          <p:nvPr/>
        </p:nvSpPr>
        <p:spPr>
          <a:xfrm>
            <a:off x="2442928" y="3858869"/>
            <a:ext cx="4318726" cy="1143775"/>
          </a:xfrm>
          <a:prstGeom prst="wedgeRoundRectCallout">
            <a:avLst>
              <a:gd name="adj1" fmla="val 37760"/>
              <a:gd name="adj2" fmla="val -116613"/>
              <a:gd name="adj3" fmla="val 16667"/>
            </a:avLst>
          </a:prstGeom>
          <a:solidFill>
            <a:srgbClr val="155FA3"/>
          </a:solidFill>
          <a:ln w="12700">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ru-RU" sz="1600" dirty="0" err="1" smtClean="0">
              <a:solidFill>
                <a:srgbClr val="333333"/>
              </a:solidFill>
              <a:latin typeface="Arial" panose="020B0604020202020204" pitchFamily="34" charset="0"/>
              <a:cs typeface="Arial" panose="020B0604020202020204" pitchFamily="34" charset="0"/>
            </a:endParaRPr>
          </a:p>
        </p:txBody>
      </p:sp>
      <p:sp>
        <p:nvSpPr>
          <p:cNvPr id="9" name="Прямоугольник 8"/>
          <p:cNvSpPr/>
          <p:nvPr/>
        </p:nvSpPr>
        <p:spPr>
          <a:xfrm>
            <a:off x="1754441" y="968893"/>
            <a:ext cx="5688632" cy="313932"/>
          </a:xfrm>
          <a:prstGeom prst="rect">
            <a:avLst/>
          </a:prstGeom>
        </p:spPr>
        <p:txBody>
          <a:bodyPr wrap="square">
            <a:spAutoFit/>
          </a:bodyPr>
          <a:lstStyle/>
          <a:p>
            <a:pPr algn="ctr" fontAlgn="base">
              <a:lnSpc>
                <a:spcPct val="90000"/>
              </a:lnSpc>
              <a:buClr>
                <a:srgbClr val="4F81BD">
                  <a:lumMod val="75000"/>
                </a:srgbClr>
              </a:buClr>
              <a:buSzPct val="100000"/>
              <a:tabLst>
                <a:tab pos="3495675" algn="l"/>
              </a:tabLst>
            </a:pPr>
            <a:r>
              <a:rPr lang="ru-RU" sz="1600" b="1" dirty="0">
                <a:latin typeface="Arial" panose="020B0604020202020204" pitchFamily="34" charset="0"/>
                <a:cs typeface="Arial" panose="020B0604020202020204" pitchFamily="34" charset="0"/>
              </a:rPr>
              <a:t>Единая отраслевая политика культуры безопасности</a:t>
            </a:r>
          </a:p>
        </p:txBody>
      </p:sp>
      <p:sp>
        <p:nvSpPr>
          <p:cNvPr id="10" name="Прямоугольник 9"/>
          <p:cNvSpPr/>
          <p:nvPr/>
        </p:nvSpPr>
        <p:spPr>
          <a:xfrm>
            <a:off x="2442928" y="1545025"/>
            <a:ext cx="3793618" cy="1754326"/>
          </a:xfrm>
          <a:prstGeom prst="rect">
            <a:avLst/>
          </a:prstGeom>
        </p:spPr>
        <p:txBody>
          <a:bodyPr wrap="square">
            <a:spAutoFit/>
          </a:bodyPr>
          <a:lstStyle/>
          <a:p>
            <a:r>
              <a:rPr lang="ru-RU" sz="1200" dirty="0">
                <a:solidFill>
                  <a:srgbClr val="000000"/>
                </a:solidFill>
                <a:latin typeface="Arial" panose="020B0604020202020204" pitchFamily="34" charset="0"/>
                <a:cs typeface="Arial" panose="020B0604020202020204" pitchFamily="34" charset="0"/>
              </a:rPr>
              <a:t>Работники Госкорпорации «Росатом» и ее организаций должны руководствоваться следующими основополагающими принципами в области КБ:</a:t>
            </a:r>
          </a:p>
          <a:p>
            <a:r>
              <a:rPr lang="ru-RU" sz="1200" b="1" dirty="0">
                <a:solidFill>
                  <a:srgbClr val="00B050"/>
                </a:solidFill>
                <a:latin typeface="Arial" panose="020B0604020202020204" pitchFamily="34" charset="0"/>
                <a:cs typeface="Arial" panose="020B0604020202020204" pitchFamily="34" charset="0"/>
              </a:rPr>
              <a:t>Принцип лидерства – руководители всех уровней демонстрируют личным примером соблюдение требований безопасности и приверженность безопасности, создают атмосферу открытости и доверия</a:t>
            </a:r>
            <a:endParaRPr lang="ru-RU" sz="1200" dirty="0">
              <a:solidFill>
                <a:srgbClr val="000000"/>
              </a:solidFill>
              <a:latin typeface="Arial" panose="020B0604020202020204" pitchFamily="34" charset="0"/>
              <a:cs typeface="Arial" panose="020B0604020202020204" pitchFamily="34" charset="0"/>
            </a:endParaRPr>
          </a:p>
        </p:txBody>
      </p:sp>
      <p:pic>
        <p:nvPicPr>
          <p:cNvPr id="11" name="Рисунок 10"/>
          <p:cNvPicPr>
            <a:picLocks noChangeAspect="1"/>
          </p:cNvPicPr>
          <p:nvPr/>
        </p:nvPicPr>
        <p:blipFill rotWithShape="1">
          <a:blip r:embed="rId3"/>
          <a:srcRect l="16934" t="15293" r="51315" b="5277"/>
          <a:stretch/>
        </p:blipFill>
        <p:spPr>
          <a:xfrm>
            <a:off x="575920" y="1545025"/>
            <a:ext cx="1770234" cy="2491022"/>
          </a:xfrm>
          <a:prstGeom prst="rect">
            <a:avLst/>
          </a:prstGeom>
          <a:ln>
            <a:solidFill>
              <a:schemeClr val="tx1"/>
            </a:solidFill>
          </a:ln>
        </p:spPr>
      </p:pic>
      <p:pic>
        <p:nvPicPr>
          <p:cNvPr id="13" name="Рисунок 12"/>
          <p:cNvPicPr>
            <a:picLocks noChangeAspect="1"/>
          </p:cNvPicPr>
          <p:nvPr/>
        </p:nvPicPr>
        <p:blipFill>
          <a:blip r:embed="rId4"/>
          <a:stretch>
            <a:fillRect/>
          </a:stretch>
        </p:blipFill>
        <p:spPr>
          <a:xfrm>
            <a:off x="6326284" y="1545025"/>
            <a:ext cx="2284933" cy="2262558"/>
          </a:xfrm>
          <a:prstGeom prst="rect">
            <a:avLst/>
          </a:prstGeom>
        </p:spPr>
      </p:pic>
      <p:pic>
        <p:nvPicPr>
          <p:cNvPr id="15" name="Рисунок 14"/>
          <p:cNvPicPr>
            <a:picLocks noChangeAspect="1"/>
          </p:cNvPicPr>
          <p:nvPr/>
        </p:nvPicPr>
        <p:blipFill rotWithShape="1">
          <a:blip r:embed="rId5"/>
          <a:srcRect l="38163" t="38342" r="23028" b="45559"/>
          <a:stretch/>
        </p:blipFill>
        <p:spPr>
          <a:xfrm>
            <a:off x="2586944" y="3955929"/>
            <a:ext cx="4048806" cy="944721"/>
          </a:xfrm>
          <a:prstGeom prst="rect">
            <a:avLst/>
          </a:prstGeom>
        </p:spPr>
      </p:pic>
    </p:spTree>
    <p:extLst>
      <p:ext uri="{BB962C8B-B14F-4D97-AF65-F5344CB8AC3E}">
        <p14:creationId xmlns:p14="http://schemas.microsoft.com/office/powerpoint/2010/main" val="12855378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1"/>
          </p:nvPr>
        </p:nvSpPr>
        <p:spPr/>
        <p:txBody>
          <a:bodyPr/>
          <a:lstStyle/>
          <a:p>
            <a:r>
              <a:rPr lang="ru-RU" dirty="0" smtClean="0"/>
              <a:t>Спасибо </a:t>
            </a:r>
          </a:p>
          <a:p>
            <a:r>
              <a:rPr lang="ru-RU" dirty="0" smtClean="0"/>
              <a:t>за внимание</a:t>
            </a:r>
            <a:endParaRPr lang="ru-RU" dirty="0"/>
          </a:p>
        </p:txBody>
      </p:sp>
      <p:sp>
        <p:nvSpPr>
          <p:cNvPr id="3" name="Текст 2"/>
          <p:cNvSpPr>
            <a:spLocks noGrp="1"/>
          </p:cNvSpPr>
          <p:nvPr>
            <p:ph type="body" sz="quarter" idx="12"/>
          </p:nvPr>
        </p:nvSpPr>
        <p:spPr/>
        <p:txBody>
          <a:bodyPr/>
          <a:lstStyle/>
          <a:p>
            <a:r>
              <a:rPr lang="ru-RU" dirty="0" smtClean="0"/>
              <a:t>2024 год</a:t>
            </a:r>
            <a:endParaRPr lang="ru-RU" dirty="0"/>
          </a:p>
        </p:txBody>
      </p:sp>
      <p:sp>
        <p:nvSpPr>
          <p:cNvPr id="5" name="Текст 4"/>
          <p:cNvSpPr>
            <a:spLocks noGrp="1"/>
          </p:cNvSpPr>
          <p:nvPr>
            <p:ph type="body" sz="quarter" idx="14"/>
          </p:nvPr>
        </p:nvSpPr>
        <p:spPr/>
        <p:txBody>
          <a:bodyPr/>
          <a:lstStyle/>
          <a:p>
            <a:r>
              <a:rPr lang="ru-RU" dirty="0" smtClean="0"/>
              <a:t>Группа культуры безопасности в проектировании</a:t>
            </a:r>
            <a:endParaRPr lang="ru-RU" dirty="0"/>
          </a:p>
        </p:txBody>
      </p:sp>
      <p:sp>
        <p:nvSpPr>
          <p:cNvPr id="6" name="Текст 5"/>
          <p:cNvSpPr>
            <a:spLocks noGrp="1"/>
          </p:cNvSpPr>
          <p:nvPr>
            <p:ph type="body" sz="quarter" idx="15"/>
          </p:nvPr>
        </p:nvSpPr>
        <p:spPr/>
        <p:txBody>
          <a:bodyPr/>
          <a:lstStyle/>
          <a:p>
            <a:r>
              <a:rPr lang="ru-RU" dirty="0" smtClean="0"/>
              <a:t>АО «Атомэнергопроект»</a:t>
            </a:r>
            <a:endParaRPr lang="ru-RU" dirty="0"/>
          </a:p>
        </p:txBody>
      </p:sp>
    </p:spTree>
    <p:extLst>
      <p:ext uri="{BB962C8B-B14F-4D97-AF65-F5344CB8AC3E}">
        <p14:creationId xmlns:p14="http://schemas.microsoft.com/office/powerpoint/2010/main" val="4159117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a:latin typeface="Arial" panose="020B0604020202020204" pitchFamily="34" charset="0"/>
                <a:cs typeface="Arial" panose="020B0604020202020204" pitchFamily="34" charset="0"/>
              </a:rPr>
              <a:t>Основополагающие принципы безопасности </a:t>
            </a:r>
            <a:br>
              <a:rPr lang="ru-RU" dirty="0">
                <a:latin typeface="Arial" panose="020B0604020202020204" pitchFamily="34" charset="0"/>
                <a:cs typeface="Arial" panose="020B0604020202020204" pitchFamily="34" charset="0"/>
              </a:rPr>
            </a:br>
            <a:r>
              <a:rPr lang="ru-RU" dirty="0">
                <a:latin typeface="Arial" panose="020B0604020202020204" pitchFamily="34" charset="0"/>
                <a:cs typeface="Arial" panose="020B0604020202020204" pitchFamily="34" charset="0"/>
              </a:rPr>
              <a:t>SF-1,  2007</a:t>
            </a:r>
          </a:p>
        </p:txBody>
      </p:sp>
      <p:sp>
        <p:nvSpPr>
          <p:cNvPr id="8" name="Овал 7"/>
          <p:cNvSpPr/>
          <p:nvPr/>
        </p:nvSpPr>
        <p:spPr>
          <a:xfrm>
            <a:off x="1587056" y="851371"/>
            <a:ext cx="6274242" cy="1092781"/>
          </a:xfrm>
          <a:prstGeom prst="ellipse">
            <a:avLst/>
          </a:prstGeom>
          <a:noFill/>
          <a:ln>
            <a:solidFill>
              <a:srgbClr val="00B050"/>
            </a:solidFill>
          </a:ln>
        </p:spPr>
        <p:style>
          <a:lnRef idx="2">
            <a:schemeClr val="accent3"/>
          </a:lnRef>
          <a:fillRef idx="1">
            <a:schemeClr val="lt1"/>
          </a:fillRef>
          <a:effectRef idx="0">
            <a:schemeClr val="accent3"/>
          </a:effectRef>
          <a:fontRef idx="minor">
            <a:schemeClr val="dk1"/>
          </a:fontRef>
        </p:style>
        <p:txBody>
          <a:bodyPr lIns="72000" tIns="72000" rIns="72000" bIns="72000" rtlCol="0" anchor="ctr"/>
          <a:lstStyle/>
          <a:p>
            <a:pPr>
              <a:spcAft>
                <a:spcPts val="600"/>
              </a:spcAft>
              <a:buClr>
                <a:srgbClr val="1F497D"/>
              </a:buClr>
              <a:buSzPct val="100000"/>
            </a:pPr>
            <a:endParaRPr lang="ru-RU" sz="2500" dirty="0" err="1">
              <a:solidFill>
                <a:schemeClr val="tx1"/>
              </a:solidFill>
              <a:latin typeface="Arial" panose="020B0604020202020204" pitchFamily="34" charset="0"/>
              <a:cs typeface="Arial" panose="020B0604020202020204" pitchFamily="34" charset="0"/>
            </a:endParaRPr>
          </a:p>
        </p:txBody>
      </p:sp>
      <p:sp>
        <p:nvSpPr>
          <p:cNvPr id="9" name="Текст 8"/>
          <p:cNvSpPr txBox="1">
            <a:spLocks/>
          </p:cNvSpPr>
          <p:nvPr/>
        </p:nvSpPr>
        <p:spPr>
          <a:xfrm>
            <a:off x="1631504" y="937880"/>
            <a:ext cx="6185345" cy="919762"/>
          </a:xfrm>
          <a:prstGeom prst="rect">
            <a:avLst/>
          </a:prstGeom>
        </p:spPr>
        <p:txBody>
          <a:bodyPr/>
          <a:lstStyle>
            <a:lvl1pPr marL="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400" kern="1200" dirty="0" smtClean="0">
                <a:solidFill>
                  <a:schemeClr val="tx1"/>
                </a:solidFill>
                <a:latin typeface="+mn-lt"/>
                <a:ea typeface="+mn-ea"/>
                <a:cs typeface="+mn-cs"/>
              </a:defRPr>
            </a:lvl1pPr>
            <a:lvl2pPr marL="288000" indent="0" algn="l" defTabSz="914400" rtl="0" eaLnBrk="1" latinLnBrk="0" hangingPunct="1">
              <a:spcBef>
                <a:spcPts val="0"/>
              </a:spcBef>
              <a:spcAft>
                <a:spcPts val="600"/>
              </a:spcAft>
              <a:buClr>
                <a:schemeClr val="accent1">
                  <a:lumMod val="75000"/>
                </a:schemeClr>
              </a:buClr>
              <a:buSzPct val="100000"/>
              <a:buFont typeface="Arial" pitchFamily="34" charset="0"/>
              <a:buNone/>
              <a:defRPr lang="ru-RU" sz="2200" kern="1200" dirty="0" smtClean="0">
                <a:solidFill>
                  <a:schemeClr val="tx1"/>
                </a:solidFill>
                <a:latin typeface="+mn-lt"/>
                <a:ea typeface="+mn-ea"/>
                <a:cs typeface="+mn-cs"/>
              </a:defRPr>
            </a:lvl2pPr>
            <a:lvl3pPr marL="576000" indent="0" algn="l" defTabSz="914400" rtl="0" eaLnBrk="1" latinLnBrk="0" hangingPunct="1">
              <a:spcBef>
                <a:spcPts val="0"/>
              </a:spcBef>
              <a:spcAft>
                <a:spcPts val="600"/>
              </a:spcAft>
              <a:buFont typeface="Arial" pitchFamily="34" charset="0"/>
              <a:buNone/>
              <a:defRPr lang="ru-RU" sz="20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base">
              <a:spcAft>
                <a:spcPts val="0"/>
              </a:spcAft>
              <a:buClr>
                <a:srgbClr val="4F81BD">
                  <a:lumMod val="75000"/>
                </a:srgbClr>
              </a:buClr>
              <a:tabLst>
                <a:tab pos="3495675" algn="l"/>
              </a:tabLst>
            </a:pPr>
            <a:r>
              <a:rPr lang="ru-RU" sz="1600" b="1" dirty="0">
                <a:latin typeface="Arial" panose="020B0604020202020204" pitchFamily="34" charset="0"/>
                <a:cs typeface="Arial" panose="020B0604020202020204" pitchFamily="34" charset="0"/>
              </a:rPr>
              <a:t>Основополагающая цель безопасности – </a:t>
            </a:r>
          </a:p>
          <a:p>
            <a:pPr algn="ctr" fontAlgn="base">
              <a:spcAft>
                <a:spcPts val="0"/>
              </a:spcAft>
              <a:buClr>
                <a:srgbClr val="4F81BD">
                  <a:lumMod val="75000"/>
                </a:srgbClr>
              </a:buClr>
              <a:tabLst>
                <a:tab pos="3495675" algn="l"/>
              </a:tabLst>
            </a:pPr>
            <a:r>
              <a:rPr lang="ru-RU" sz="1600" b="1" dirty="0">
                <a:latin typeface="Arial" panose="020B0604020202020204" pitchFamily="34" charset="0"/>
                <a:cs typeface="Arial" panose="020B0604020202020204" pitchFamily="34" charset="0"/>
              </a:rPr>
              <a:t>защита людей и охрана окружающей среды от вредного воздействия ионизирующего излучения</a:t>
            </a:r>
            <a:endParaRPr sz="1600" b="1" dirty="0">
              <a:latin typeface="Arial" panose="020B0604020202020204" pitchFamily="34" charset="0"/>
              <a:cs typeface="Arial" panose="020B0604020202020204" pitchFamily="34" charset="0"/>
            </a:endParaRPr>
          </a:p>
        </p:txBody>
      </p:sp>
      <p:sp>
        <p:nvSpPr>
          <p:cNvPr id="10" name="Прямоугольник 9"/>
          <p:cNvSpPr/>
          <p:nvPr/>
        </p:nvSpPr>
        <p:spPr>
          <a:xfrm>
            <a:off x="2551088" y="1956480"/>
            <a:ext cx="6060129" cy="1163395"/>
          </a:xfrm>
          <a:prstGeom prst="rect">
            <a:avLst/>
          </a:prstGeom>
        </p:spPr>
        <p:txBody>
          <a:bodyPr wrap="square">
            <a:spAutoFit/>
          </a:bodyPr>
          <a:lstStyle/>
          <a:p>
            <a:pPr fontAlgn="base">
              <a:lnSpc>
                <a:spcPct val="90000"/>
              </a:lnSpc>
              <a:buClr>
                <a:srgbClr val="4F81BD">
                  <a:lumMod val="75000"/>
                </a:srgbClr>
              </a:buClr>
              <a:tabLst>
                <a:tab pos="3495675" algn="l"/>
              </a:tabLst>
            </a:pPr>
            <a:r>
              <a:rPr lang="ru-RU" sz="1200" b="1" dirty="0">
                <a:latin typeface="Arial" panose="020B0604020202020204" pitchFamily="34" charset="0"/>
                <a:cs typeface="Arial" panose="020B0604020202020204" pitchFamily="34" charset="0"/>
              </a:rPr>
              <a:t>Принцип 3.  Лидерство и управление для обеспечения безопасности: </a:t>
            </a:r>
            <a:endParaRPr lang="ru-RU" sz="1200" b="1" dirty="0" smtClean="0">
              <a:latin typeface="Arial" panose="020B0604020202020204" pitchFamily="34" charset="0"/>
              <a:cs typeface="Arial" panose="020B0604020202020204" pitchFamily="34" charset="0"/>
            </a:endParaRPr>
          </a:p>
          <a:p>
            <a:pPr fontAlgn="base">
              <a:lnSpc>
                <a:spcPct val="90000"/>
              </a:lnSpc>
              <a:buClr>
                <a:srgbClr val="4F81BD">
                  <a:lumMod val="75000"/>
                </a:srgbClr>
              </a:buClr>
              <a:tabLst>
                <a:tab pos="3495675" algn="l"/>
              </a:tabLst>
            </a:pPr>
            <a:endParaRPr lang="ru-RU" sz="1200" b="1" dirty="0">
              <a:latin typeface="Arial" panose="020B0604020202020204" pitchFamily="34" charset="0"/>
              <a:cs typeface="Arial" panose="020B0604020202020204" pitchFamily="34" charset="0"/>
            </a:endParaRPr>
          </a:p>
          <a:p>
            <a:pPr marL="0" lvl="1" fontAlgn="base">
              <a:buClr>
                <a:srgbClr val="4F81BD">
                  <a:lumMod val="75000"/>
                </a:srgbClr>
              </a:buClr>
            </a:pPr>
            <a:r>
              <a:rPr lang="ru-RU" sz="1200" dirty="0">
                <a:solidFill>
                  <a:prstClr val="black"/>
                </a:solidFill>
                <a:latin typeface="Arial" panose="020B0604020202020204" pitchFamily="34" charset="0"/>
                <a:cs typeface="Arial" panose="020B0604020202020204" pitchFamily="34" charset="0"/>
              </a:rPr>
              <a:t>Необходимо </a:t>
            </a:r>
            <a:r>
              <a:rPr lang="ru-RU" sz="1200" b="1" dirty="0">
                <a:solidFill>
                  <a:srgbClr val="00B050"/>
                </a:solidFill>
                <a:latin typeface="Arial" panose="020B0604020202020204" pitchFamily="34" charset="0"/>
                <a:cs typeface="Arial" panose="020B0604020202020204" pitchFamily="34" charset="0"/>
              </a:rPr>
              <a:t>создавать и совершенствовать систему управления и эффективное лидерство в интересах обеспечения безопасности </a:t>
            </a:r>
            <a:r>
              <a:rPr lang="ru-RU" sz="1200" dirty="0">
                <a:solidFill>
                  <a:srgbClr val="000000"/>
                </a:solidFill>
                <a:latin typeface="Arial" panose="020B0604020202020204" pitchFamily="34" charset="0"/>
                <a:cs typeface="Arial" panose="020B0604020202020204" pitchFamily="34" charset="0"/>
              </a:rPr>
              <a:t>в</a:t>
            </a:r>
            <a:r>
              <a:rPr lang="ru-RU" sz="1200" dirty="0">
                <a:solidFill>
                  <a:prstClr val="black"/>
                </a:solidFill>
                <a:latin typeface="Arial" panose="020B0604020202020204" pitchFamily="34" charset="0"/>
                <a:cs typeface="Arial" panose="020B0604020202020204" pitchFamily="34" charset="0"/>
              </a:rPr>
              <a:t> организациях, занимающихся радиационными рисками, и на установках и в </a:t>
            </a:r>
            <a:r>
              <a:rPr lang="ru-RU" sz="1200" dirty="0" smtClean="0">
                <a:solidFill>
                  <a:prstClr val="black"/>
                </a:solidFill>
                <a:latin typeface="Arial" panose="020B0604020202020204" pitchFamily="34" charset="0"/>
                <a:cs typeface="Arial" panose="020B0604020202020204" pitchFamily="34" charset="0"/>
              </a:rPr>
              <a:t>рамках деятельности</a:t>
            </a:r>
            <a:r>
              <a:rPr lang="ru-RU" sz="1200" dirty="0">
                <a:solidFill>
                  <a:prstClr val="black"/>
                </a:solidFill>
                <a:latin typeface="Arial" panose="020B0604020202020204" pitchFamily="34" charset="0"/>
                <a:cs typeface="Arial" panose="020B0604020202020204" pitchFamily="34" charset="0"/>
              </a:rPr>
              <a:t>, связанных с радиационными рисками.</a:t>
            </a:r>
            <a:endParaRPr lang="ru-RU" sz="1200" b="1" dirty="0">
              <a:solidFill>
                <a:prstClr val="black"/>
              </a:solidFill>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075" t="23060" r="25844" b="6250"/>
          <a:stretch/>
        </p:blipFill>
        <p:spPr bwMode="auto">
          <a:xfrm>
            <a:off x="539750" y="1854659"/>
            <a:ext cx="1880425" cy="2569914"/>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13" name="Прямоугольник 12"/>
          <p:cNvSpPr/>
          <p:nvPr/>
        </p:nvSpPr>
        <p:spPr>
          <a:xfrm>
            <a:off x="2551088" y="3119875"/>
            <a:ext cx="6060129" cy="1200329"/>
          </a:xfrm>
          <a:prstGeom prst="rect">
            <a:avLst/>
          </a:prstGeom>
        </p:spPr>
        <p:txBody>
          <a:bodyPr wrap="square">
            <a:spAutoFit/>
          </a:bodyPr>
          <a:lstStyle/>
          <a:p>
            <a:r>
              <a:rPr lang="ru-RU" sz="1200" i="1" dirty="0" smtClean="0">
                <a:latin typeface="Arial" panose="020B0604020202020204" pitchFamily="34" charset="0"/>
                <a:cs typeface="Arial" panose="020B0604020202020204" pitchFamily="34" charset="0"/>
              </a:rPr>
              <a:t>«Безопасность </a:t>
            </a:r>
            <a:r>
              <a:rPr lang="ru-RU" sz="1200" i="1" dirty="0">
                <a:latin typeface="Arial" panose="020B0604020202020204" pitchFamily="34" charset="0"/>
                <a:cs typeface="Arial" panose="020B0604020202020204" pitchFamily="34" charset="0"/>
              </a:rPr>
              <a:t>эксплуатации установок и использования источников излучения имеет громадное значение для защиты - индивидуальной и коллективной - людей, общества и охраны окружающей среды в </a:t>
            </a:r>
            <a:r>
              <a:rPr lang="ru-RU" sz="1200" i="1" dirty="0" smtClean="0">
                <a:latin typeface="Arial" panose="020B0604020202020204" pitchFamily="34" charset="0"/>
                <a:cs typeface="Arial" panose="020B0604020202020204" pitchFamily="34" charset="0"/>
              </a:rPr>
              <a:t>государствах</a:t>
            </a:r>
            <a:r>
              <a:rPr lang="ru-RU" sz="1200" i="1" dirty="0">
                <a:latin typeface="Arial" panose="020B0604020202020204" pitchFamily="34" charset="0"/>
                <a:cs typeface="Arial" panose="020B0604020202020204" pitchFamily="34" charset="0"/>
              </a:rPr>
              <a:t>, разрешающих их эксплуатацию или использование, а также в других, в частности, соседних </a:t>
            </a:r>
            <a:r>
              <a:rPr lang="ru-RU" sz="1200" i="1" dirty="0" smtClean="0">
                <a:latin typeface="Arial" panose="020B0604020202020204" pitchFamily="34" charset="0"/>
                <a:cs typeface="Arial" panose="020B0604020202020204" pitchFamily="34" charset="0"/>
              </a:rPr>
              <a:t>государствах»</a:t>
            </a:r>
          </a:p>
          <a:p>
            <a:pPr algn="r"/>
            <a:r>
              <a:rPr lang="en-US" sz="1200" i="1" dirty="0">
                <a:latin typeface="Arial" panose="020B0604020202020204" pitchFamily="34" charset="0"/>
                <a:cs typeface="Arial" panose="020B0604020202020204" pitchFamily="34" charset="0"/>
              </a:rPr>
              <a:t>№ GSR Part 1</a:t>
            </a:r>
            <a:endParaRPr lang="ru-RU"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620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a:latin typeface="Arial" panose="020B0604020202020204" pitchFamily="34" charset="0"/>
                <a:cs typeface="Arial" panose="020B0604020202020204" pitchFamily="34" charset="0"/>
              </a:rPr>
              <a:t>Применение системы управления для установок и деятельности GS-G-3.1, 2009</a:t>
            </a:r>
          </a:p>
        </p:txBody>
      </p:sp>
      <p:pic>
        <p:nvPicPr>
          <p:cNvPr id="8" name="Рисунок 7"/>
          <p:cNvPicPr>
            <a:picLocks/>
          </p:cNvPicPr>
          <p:nvPr/>
        </p:nvPicPr>
        <p:blipFill>
          <a:blip r:embed="rId3"/>
          <a:stretch>
            <a:fillRect/>
          </a:stretch>
        </p:blipFill>
        <p:spPr>
          <a:xfrm>
            <a:off x="550236" y="1448712"/>
            <a:ext cx="1879200" cy="2570400"/>
          </a:xfrm>
          <a:prstGeom prst="rect">
            <a:avLst/>
          </a:prstGeom>
          <a:ln>
            <a:solidFill>
              <a:srgbClr val="00B0F0"/>
            </a:solidFill>
          </a:ln>
        </p:spPr>
      </p:pic>
      <p:sp>
        <p:nvSpPr>
          <p:cNvPr id="9" name="Прямоугольник 8"/>
          <p:cNvSpPr/>
          <p:nvPr/>
        </p:nvSpPr>
        <p:spPr>
          <a:xfrm>
            <a:off x="2552313" y="1387436"/>
            <a:ext cx="5688632" cy="313932"/>
          </a:xfrm>
          <a:prstGeom prst="rect">
            <a:avLst/>
          </a:prstGeom>
        </p:spPr>
        <p:txBody>
          <a:bodyPr wrap="square">
            <a:spAutoFit/>
          </a:bodyPr>
          <a:lstStyle/>
          <a:p>
            <a:pPr fontAlgn="base">
              <a:lnSpc>
                <a:spcPct val="90000"/>
              </a:lnSpc>
              <a:buClr>
                <a:srgbClr val="4F81BD">
                  <a:lumMod val="75000"/>
                </a:srgbClr>
              </a:buClr>
              <a:buSzPct val="100000"/>
              <a:tabLst>
                <a:tab pos="3495675" algn="l"/>
              </a:tabLst>
            </a:pPr>
            <a:r>
              <a:rPr lang="ru-RU" sz="1600" b="1" dirty="0">
                <a:latin typeface="Arial" panose="020B0604020202020204" pitchFamily="34" charset="0"/>
                <a:cs typeface="Arial" panose="020B0604020202020204" pitchFamily="34" charset="0"/>
              </a:rPr>
              <a:t>Культура безопасности:</a:t>
            </a:r>
          </a:p>
        </p:txBody>
      </p:sp>
      <p:sp>
        <p:nvSpPr>
          <p:cNvPr id="10" name="Прямоугольник 9"/>
          <p:cNvSpPr/>
          <p:nvPr/>
        </p:nvSpPr>
        <p:spPr>
          <a:xfrm>
            <a:off x="2552313" y="1687700"/>
            <a:ext cx="6058904" cy="1569660"/>
          </a:xfrm>
          <a:prstGeom prst="rect">
            <a:avLst/>
          </a:prstGeom>
        </p:spPr>
        <p:txBody>
          <a:bodyPr wrap="square">
            <a:spAutoFit/>
          </a:bodyPr>
          <a:lstStyle/>
          <a:p>
            <a:r>
              <a:rPr lang="ru-RU" sz="1200" dirty="0">
                <a:solidFill>
                  <a:srgbClr val="000000"/>
                </a:solidFill>
                <a:latin typeface="Arial" panose="020B0604020202020204" pitchFamily="34" charset="0"/>
                <a:cs typeface="Arial" panose="020B0604020202020204" pitchFamily="34" charset="0"/>
              </a:rPr>
              <a:t>2.35. Руководство на всех уровнях должно способствовать привитию таких </a:t>
            </a:r>
            <a:r>
              <a:rPr lang="ru-RU" sz="1200" b="1" dirty="0">
                <a:solidFill>
                  <a:srgbClr val="00B050"/>
                </a:solidFill>
                <a:latin typeface="Arial" panose="020B0604020202020204" pitchFamily="34" charset="0"/>
                <a:cs typeface="Arial" panose="020B0604020202020204" pitchFamily="34" charset="0"/>
              </a:rPr>
              <a:t>типов поведения, ценностей и основополагающих убеждений</a:t>
            </a:r>
            <a:r>
              <a:rPr lang="ru-RU" sz="1200" dirty="0">
                <a:solidFill>
                  <a:srgbClr val="000000"/>
                </a:solidFill>
                <a:latin typeface="Arial" panose="020B0604020202020204" pitchFamily="34" charset="0"/>
                <a:cs typeface="Arial" panose="020B0604020202020204" pitchFamily="34" charset="0"/>
              </a:rPr>
              <a:t>, которые приводили бы к развитию </a:t>
            </a:r>
            <a:r>
              <a:rPr lang="ru-RU" sz="1200" b="1" dirty="0">
                <a:solidFill>
                  <a:srgbClr val="00B050"/>
                </a:solidFill>
                <a:latin typeface="Arial" panose="020B0604020202020204" pitchFamily="34" charset="0"/>
                <a:cs typeface="Arial" panose="020B0604020202020204" pitchFamily="34" charset="0"/>
              </a:rPr>
              <a:t>прочной культуры безопасности</a:t>
            </a:r>
            <a:r>
              <a:rPr lang="ru-RU" sz="1200" dirty="0">
                <a:solidFill>
                  <a:srgbClr val="000000"/>
                </a:solidFill>
                <a:latin typeface="Arial" panose="020B0604020202020204" pitchFamily="34" charset="0"/>
                <a:cs typeface="Arial" panose="020B0604020202020204" pitchFamily="34" charset="0"/>
              </a:rPr>
              <a:t>. Руководители должны держать под контролем и способствовать усилению таких показателей, которые были определены как существенные с точки зрения достижения развитию</a:t>
            </a:r>
          </a:p>
          <a:p>
            <a:r>
              <a:rPr lang="ru-RU" sz="1200" dirty="0">
                <a:solidFill>
                  <a:srgbClr val="000000"/>
                </a:solidFill>
                <a:latin typeface="Arial" panose="020B0604020202020204" pitchFamily="34" charset="0"/>
                <a:cs typeface="Arial" panose="020B0604020202020204" pitchFamily="34" charset="0"/>
              </a:rPr>
              <a:t>прочной культуры безопасности, и должны обращать внимание на ранние признаки снижения этих показателей и, следовательно, снижения уровня</a:t>
            </a:r>
          </a:p>
          <a:p>
            <a:r>
              <a:rPr lang="ru-RU" sz="1200" dirty="0">
                <a:solidFill>
                  <a:srgbClr val="000000"/>
                </a:solidFill>
                <a:latin typeface="Arial" panose="020B0604020202020204" pitchFamily="34" charset="0"/>
                <a:cs typeface="Arial" panose="020B0604020202020204" pitchFamily="34" charset="0"/>
              </a:rPr>
              <a:t>культуры безопасности.</a:t>
            </a:r>
          </a:p>
        </p:txBody>
      </p:sp>
      <p:sp>
        <p:nvSpPr>
          <p:cNvPr id="12" name="Прямоугольник 11"/>
          <p:cNvSpPr/>
          <p:nvPr/>
        </p:nvSpPr>
        <p:spPr>
          <a:xfrm>
            <a:off x="2552313" y="3281864"/>
            <a:ext cx="6058904" cy="1200329"/>
          </a:xfrm>
          <a:prstGeom prst="rect">
            <a:avLst/>
          </a:prstGeom>
        </p:spPr>
        <p:txBody>
          <a:bodyPr wrap="square">
            <a:spAutoFit/>
          </a:bodyPr>
          <a:lstStyle/>
          <a:p>
            <a:r>
              <a:rPr lang="ru-RU" sz="1200" dirty="0" smtClean="0">
                <a:latin typeface="Arial" panose="020B0604020202020204" pitchFamily="34" charset="0"/>
                <a:cs typeface="Arial" panose="020B0604020202020204" pitchFamily="34" charset="0"/>
              </a:rPr>
              <a:t>«Культура безопасности состоит </a:t>
            </a:r>
            <a:r>
              <a:rPr lang="ru-RU" sz="1200" dirty="0">
                <a:latin typeface="Arial" panose="020B0604020202020204" pitchFamily="34" charset="0"/>
                <a:cs typeface="Arial" panose="020B0604020202020204" pitchFamily="34" charset="0"/>
              </a:rPr>
              <a:t>из пяти взаимосвязанных </a:t>
            </a:r>
            <a:r>
              <a:rPr lang="ru-RU" sz="1200" dirty="0" smtClean="0">
                <a:latin typeface="Arial" panose="020B0604020202020204" pitchFamily="34" charset="0"/>
                <a:cs typeface="Arial" panose="020B0604020202020204" pitchFamily="34" charset="0"/>
              </a:rPr>
              <a:t>черт:</a:t>
            </a:r>
            <a:endParaRPr lang="ru-RU" sz="1200" dirty="0">
              <a:latin typeface="Arial" panose="020B0604020202020204" pitchFamily="34" charset="0"/>
              <a:cs typeface="Arial" panose="020B0604020202020204" pitchFamily="34" charset="0"/>
            </a:endParaRPr>
          </a:p>
          <a:p>
            <a:pPr indent="-171450">
              <a:buFont typeface="Arial" panose="020B0604020202020204" pitchFamily="34" charset="0"/>
              <a:buChar char="•"/>
              <a:defRPr/>
            </a:pPr>
            <a:r>
              <a:rPr lang="ru-RU" sz="1200" dirty="0">
                <a:latin typeface="Arial" panose="020B0604020202020204" pitchFamily="34" charset="0"/>
                <a:cs typeface="Arial" panose="020B0604020202020204" pitchFamily="34" charset="0"/>
              </a:rPr>
              <a:t>Безопасность безусловно является общепризнанной ценностью</a:t>
            </a:r>
          </a:p>
          <a:p>
            <a:pPr indent="-171450">
              <a:buFont typeface="Arial" panose="020B0604020202020204" pitchFamily="34" charset="0"/>
              <a:buChar char="•"/>
              <a:defRPr/>
            </a:pPr>
            <a:r>
              <a:rPr lang="ru-RU" sz="1200" dirty="0" smtClean="0">
                <a:latin typeface="Arial" panose="020B0604020202020204" pitchFamily="34" charset="0"/>
                <a:cs typeface="Arial" panose="020B0604020202020204" pitchFamily="34" charset="0"/>
              </a:rPr>
              <a:t>Явно </a:t>
            </a:r>
            <a:r>
              <a:rPr lang="ru-RU" sz="1200" dirty="0">
                <a:latin typeface="Arial" panose="020B0604020202020204" pitchFamily="34" charset="0"/>
                <a:cs typeface="Arial" panose="020B0604020202020204" pitchFamily="34" charset="0"/>
              </a:rPr>
              <a:t>заметно лидерство в вопросах безопасности</a:t>
            </a:r>
          </a:p>
          <a:p>
            <a:pPr indent="-171450">
              <a:buFont typeface="Arial" panose="020B0604020202020204" pitchFamily="34" charset="0"/>
              <a:buChar char="•"/>
              <a:defRPr/>
            </a:pPr>
            <a:r>
              <a:rPr lang="ru-RU" sz="1200" dirty="0" smtClean="0">
                <a:latin typeface="Arial" panose="020B0604020202020204" pitchFamily="34" charset="0"/>
                <a:cs typeface="Arial" panose="020B0604020202020204" pitchFamily="34" charset="0"/>
              </a:rPr>
              <a:t>Ясно </a:t>
            </a:r>
            <a:r>
              <a:rPr lang="ru-RU" sz="1200" dirty="0">
                <a:latin typeface="Arial" panose="020B0604020202020204" pitchFamily="34" charset="0"/>
                <a:cs typeface="Arial" panose="020B0604020202020204" pitchFamily="34" charset="0"/>
              </a:rPr>
              <a:t>определена ответственность за безопасность</a:t>
            </a:r>
          </a:p>
          <a:p>
            <a:pPr indent="-171450">
              <a:buFont typeface="Arial" panose="020B0604020202020204" pitchFamily="34" charset="0"/>
              <a:buChar char="•"/>
              <a:defRPr/>
            </a:pPr>
            <a:r>
              <a:rPr lang="ru-RU" sz="1200" dirty="0">
                <a:latin typeface="Arial" panose="020B0604020202020204" pitchFamily="34" charset="0"/>
                <a:cs typeface="Arial" panose="020B0604020202020204" pitchFamily="34" charset="0"/>
              </a:rPr>
              <a:t>Безопасность является неотъемлемой частью всех видов деятельности</a:t>
            </a:r>
          </a:p>
          <a:p>
            <a:pPr indent="-171450">
              <a:buFont typeface="Arial" panose="020B0604020202020204" pitchFamily="34" charset="0"/>
              <a:buChar char="•"/>
              <a:defRPr/>
            </a:pPr>
            <a:r>
              <a:rPr lang="ru-RU" sz="1200" dirty="0">
                <a:latin typeface="Arial" panose="020B0604020202020204" pitchFamily="34" charset="0"/>
                <a:cs typeface="Arial" panose="020B0604020202020204" pitchFamily="34" charset="0"/>
              </a:rPr>
              <a:t>Безопасность поддерживается и направляется </a:t>
            </a:r>
            <a:r>
              <a:rPr lang="ru-RU" sz="1200" dirty="0" smtClean="0">
                <a:latin typeface="Arial" panose="020B0604020202020204" pitchFamily="34" charset="0"/>
                <a:cs typeface="Arial" panose="020B0604020202020204" pitchFamily="34" charset="0"/>
              </a:rPr>
              <a:t>самообучением»</a:t>
            </a:r>
          </a:p>
        </p:txBody>
      </p:sp>
    </p:spTree>
    <p:extLst>
      <p:ext uri="{BB962C8B-B14F-4D97-AF65-F5344CB8AC3E}">
        <p14:creationId xmlns:p14="http://schemas.microsoft.com/office/powerpoint/2010/main" val="3243779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855" y="1649775"/>
            <a:ext cx="2139968" cy="2013855"/>
          </a:xfrm>
          <a:prstGeom prst="rect">
            <a:avLst/>
          </a:prstGeom>
        </p:spPr>
      </p:pic>
      <p:sp>
        <p:nvSpPr>
          <p:cNvPr id="6" name="Заголовок 5"/>
          <p:cNvSpPr>
            <a:spLocks noGrp="1"/>
          </p:cNvSpPr>
          <p:nvPr>
            <p:ph type="title"/>
          </p:nvPr>
        </p:nvSpPr>
        <p:spPr/>
        <p:txBody>
          <a:bodyPr/>
          <a:lstStyle/>
          <a:p>
            <a:r>
              <a:rPr lang="ru-RU" dirty="0">
                <a:latin typeface="Arial" panose="020B0604020202020204" pitchFamily="34" charset="0"/>
                <a:cs typeface="Arial" panose="020B0604020202020204" pitchFamily="34" charset="0"/>
              </a:rPr>
              <a:t>Лидерство и менеджмент для обеспечения безопасности GSR часть 2, 2016</a:t>
            </a:r>
          </a:p>
        </p:txBody>
      </p:sp>
      <p:pic>
        <p:nvPicPr>
          <p:cNvPr id="8" name="Picture 2"/>
          <p:cNvPicPr>
            <a:picLocks noChangeArrowheads="1"/>
          </p:cNvPicPr>
          <p:nvPr/>
        </p:nvPicPr>
        <p:blipFill rotWithShape="1">
          <a:blip r:embed="rId4">
            <a:extLst>
              <a:ext uri="{28A0092B-C50C-407E-A947-70E740481C1C}">
                <a14:useLocalDpi xmlns:a14="http://schemas.microsoft.com/office/drawing/2010/main" val="0"/>
              </a:ext>
            </a:extLst>
          </a:blip>
          <a:srcRect l="26262" t="21036" r="46049" b="6250"/>
          <a:stretch/>
        </p:blipFill>
        <p:spPr bwMode="auto">
          <a:xfrm>
            <a:off x="533060" y="1649775"/>
            <a:ext cx="1879200" cy="2570400"/>
          </a:xfrm>
          <a:prstGeom prst="rect">
            <a:avLst/>
          </a:prstGeom>
          <a:noFill/>
          <a:ln w="9525">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9" name="Схема 8"/>
          <p:cNvGraphicFramePr/>
          <p:nvPr>
            <p:extLst>
              <p:ext uri="{D42A27DB-BD31-4B8C-83A1-F6EECF244321}">
                <p14:modId xmlns:p14="http://schemas.microsoft.com/office/powerpoint/2010/main" val="1977762751"/>
              </p:ext>
            </p:extLst>
          </p:nvPr>
        </p:nvGraphicFramePr>
        <p:xfrm>
          <a:off x="5218937" y="968092"/>
          <a:ext cx="3776909" cy="31762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Скругленный прямоугольник 9"/>
          <p:cNvSpPr/>
          <p:nvPr/>
        </p:nvSpPr>
        <p:spPr>
          <a:xfrm>
            <a:off x="1042257" y="1189166"/>
            <a:ext cx="4015972" cy="397182"/>
          </a:xfrm>
          <a:prstGeom prst="roundRect">
            <a:avLst/>
          </a:prstGeom>
          <a:solidFill>
            <a:srgbClr val="155FA3"/>
          </a:solidFill>
          <a:ln/>
        </p:spPr>
        <p:style>
          <a:lnRef idx="1">
            <a:schemeClr val="accent1"/>
          </a:lnRef>
          <a:fillRef idx="2">
            <a:schemeClr val="accent1"/>
          </a:fillRef>
          <a:effectRef idx="1">
            <a:schemeClr val="accent1"/>
          </a:effectRef>
          <a:fontRef idx="minor">
            <a:schemeClr val="dk1"/>
          </a:fontRef>
        </p:style>
        <p:txBody>
          <a:bodyPr lIns="72000" tIns="72000" rIns="72000" bIns="72000" rtlCol="0" anchor="ctr"/>
          <a:lstStyle/>
          <a:p>
            <a:pPr algn="ctr">
              <a:buClr>
                <a:srgbClr val="1F497D"/>
              </a:buClr>
              <a:buSzPct val="100000"/>
            </a:pPr>
            <a:r>
              <a:rPr lang="ru-RU" sz="1600" dirty="0">
                <a:solidFill>
                  <a:schemeClr val="bg1"/>
                </a:solidFill>
                <a:latin typeface="Arial" panose="020B0604020202020204" pitchFamily="34" charset="0"/>
                <a:cs typeface="Arial" panose="020B0604020202020204" pitchFamily="34" charset="0"/>
              </a:rPr>
              <a:t>Системный подход к развитию КБ</a:t>
            </a:r>
          </a:p>
        </p:txBody>
      </p:sp>
      <p:sp>
        <p:nvSpPr>
          <p:cNvPr id="12" name="Прямоугольник 11"/>
          <p:cNvSpPr/>
          <p:nvPr/>
        </p:nvSpPr>
        <p:spPr>
          <a:xfrm>
            <a:off x="2475269" y="2010010"/>
            <a:ext cx="2709072" cy="2308324"/>
          </a:xfrm>
          <a:prstGeom prst="rect">
            <a:avLst/>
          </a:prstGeom>
        </p:spPr>
        <p:txBody>
          <a:bodyPr wrap="square">
            <a:spAutoFit/>
          </a:bodyPr>
          <a:lstStyle/>
          <a:p>
            <a:pPr algn="ctr"/>
            <a:r>
              <a:rPr lang="ru-RU" sz="1200" i="1" dirty="0" smtClean="0">
                <a:latin typeface="Arial" panose="020B0604020202020204" pitchFamily="34" charset="0"/>
                <a:cs typeface="Arial" panose="020B0604020202020204" pitchFamily="34" charset="0"/>
              </a:rPr>
              <a:t>«Лидерство </a:t>
            </a:r>
            <a:r>
              <a:rPr lang="ru-RU" sz="1200" i="1" dirty="0">
                <a:latin typeface="Arial" panose="020B0604020202020204" pitchFamily="34" charset="0"/>
                <a:cs typeface="Arial" panose="020B0604020202020204" pitchFamily="34" charset="0"/>
              </a:rPr>
              <a:t>и менеджмент для обеспечения безопасности имеют первостепенное значение для организаций, которые отвечают за установки и деятельность, связанные с возникновением радиационных рисков, и поэтому несут основную ответственность за обеспечение безопасности таких установок и такой </a:t>
            </a:r>
            <a:r>
              <a:rPr lang="ru-RU" sz="1200" i="1" dirty="0" smtClean="0">
                <a:latin typeface="Arial" panose="020B0604020202020204" pitchFamily="34" charset="0"/>
                <a:cs typeface="Arial" panose="020B0604020202020204" pitchFamily="34" charset="0"/>
              </a:rPr>
              <a:t>деятельности»</a:t>
            </a:r>
            <a:endParaRPr lang="ru-RU"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6701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a:latin typeface="Arial" panose="020B0604020202020204" pitchFamily="34" charset="0"/>
                <a:cs typeface="Arial" panose="020B0604020202020204" pitchFamily="34" charset="0"/>
              </a:rPr>
              <a:t>Лидерство и менеджмент для обеспечения безопасности GSR часть 2, 2016</a:t>
            </a:r>
          </a:p>
        </p:txBody>
      </p:sp>
      <p:sp>
        <p:nvSpPr>
          <p:cNvPr id="8" name="Текст 4"/>
          <p:cNvSpPr>
            <a:spLocks noGrp="1"/>
          </p:cNvSpPr>
          <p:nvPr>
            <p:ph type="body" sz="quarter" idx="4294967295"/>
          </p:nvPr>
        </p:nvSpPr>
        <p:spPr>
          <a:xfrm>
            <a:off x="539750" y="1183971"/>
            <a:ext cx="3596821" cy="430212"/>
          </a:xfrm>
          <a:prstGeom prst="rect">
            <a:avLst/>
          </a:prstGeom>
          <a:solidFill>
            <a:srgbClr val="155FA3"/>
          </a:solidFill>
        </p:spPr>
        <p:style>
          <a:lnRef idx="1">
            <a:schemeClr val="accent1"/>
          </a:lnRef>
          <a:fillRef idx="3">
            <a:schemeClr val="accent1"/>
          </a:fillRef>
          <a:effectRef idx="2">
            <a:schemeClr val="accent1"/>
          </a:effectRef>
          <a:fontRef idx="minor">
            <a:schemeClr val="lt1"/>
          </a:fontRef>
        </p:style>
        <p:txBody>
          <a:bodyPr>
            <a:normAutofit/>
          </a:bodyPr>
          <a:lstStyle/>
          <a:p>
            <a:pPr marL="0" indent="0" algn="ctr">
              <a:buNone/>
            </a:pPr>
            <a:r>
              <a:rPr lang="ru-RU" sz="2400" dirty="0">
                <a:latin typeface="Arial" panose="020B0604020202020204" pitchFamily="34" charset="0"/>
                <a:cs typeface="Arial" panose="020B0604020202020204" pitchFamily="34" charset="0"/>
              </a:rPr>
              <a:t>Лидерство</a:t>
            </a:r>
          </a:p>
        </p:txBody>
      </p:sp>
      <p:sp>
        <p:nvSpPr>
          <p:cNvPr id="9" name="Объект 5"/>
          <p:cNvSpPr txBox="1">
            <a:spLocks/>
          </p:cNvSpPr>
          <p:nvPr/>
        </p:nvSpPr>
        <p:spPr>
          <a:xfrm>
            <a:off x="539749" y="1629782"/>
            <a:ext cx="3596822" cy="184584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ru-RU" sz="1400" dirty="0" smtClean="0">
                <a:latin typeface="Arial" panose="020B0604020202020204" pitchFamily="34" charset="0"/>
                <a:cs typeface="Arial" panose="020B0604020202020204" pitchFamily="34" charset="0"/>
              </a:rPr>
              <a:t>это использование личных способностей и компетенций для управления отдельными лицами и группами людей и оказания влияния на их приверженность достижению основополагающей цели безопасности и применению основополагающих принципов безопасности на основе общих задач, ценностей и правил и норм поведения</a:t>
            </a:r>
          </a:p>
          <a:p>
            <a:pPr marL="0" indent="0" algn="ctr">
              <a:buNone/>
            </a:pPr>
            <a:endParaRPr lang="ru-RU" sz="1400" dirty="0">
              <a:latin typeface="Arial" panose="020B0604020202020204" pitchFamily="34" charset="0"/>
              <a:cs typeface="Arial" panose="020B0604020202020204" pitchFamily="34" charset="0"/>
            </a:endParaRPr>
          </a:p>
        </p:txBody>
      </p:sp>
      <p:sp>
        <p:nvSpPr>
          <p:cNvPr id="10" name="Текст 6"/>
          <p:cNvSpPr>
            <a:spLocks noGrp="1"/>
          </p:cNvSpPr>
          <p:nvPr>
            <p:ph type="body" sz="quarter" idx="4294967295"/>
          </p:nvPr>
        </p:nvSpPr>
        <p:spPr>
          <a:xfrm>
            <a:off x="5014817" y="1182185"/>
            <a:ext cx="3596400" cy="430212"/>
          </a:xfrm>
          <a:prstGeom prst="rect">
            <a:avLst/>
          </a:prstGeom>
        </p:spPr>
        <p:style>
          <a:lnRef idx="1">
            <a:schemeClr val="accent6"/>
          </a:lnRef>
          <a:fillRef idx="3">
            <a:schemeClr val="accent6"/>
          </a:fillRef>
          <a:effectRef idx="2">
            <a:schemeClr val="accent6"/>
          </a:effectRef>
          <a:fontRef idx="minor">
            <a:schemeClr val="lt1"/>
          </a:fontRef>
        </p:style>
        <p:txBody>
          <a:bodyPr>
            <a:normAutofit/>
          </a:bodyPr>
          <a:lstStyle/>
          <a:p>
            <a:pPr marL="0" indent="0" algn="ctr">
              <a:buNone/>
            </a:pPr>
            <a:r>
              <a:rPr lang="ru-RU" sz="2400" dirty="0">
                <a:latin typeface="Arial" panose="020B0604020202020204" pitchFamily="34" charset="0"/>
                <a:cs typeface="Arial" panose="020B0604020202020204" pitchFamily="34" charset="0"/>
              </a:rPr>
              <a:t>Управление </a:t>
            </a:r>
          </a:p>
        </p:txBody>
      </p:sp>
      <p:sp>
        <p:nvSpPr>
          <p:cNvPr id="11" name="Объект 7"/>
          <p:cNvSpPr txBox="1">
            <a:spLocks/>
          </p:cNvSpPr>
          <p:nvPr/>
        </p:nvSpPr>
        <p:spPr>
          <a:xfrm>
            <a:off x="5014817" y="1629781"/>
            <a:ext cx="3596400" cy="1845843"/>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ru-RU" sz="1400" dirty="0" smtClean="0">
                <a:latin typeface="Arial" panose="020B0604020202020204" pitchFamily="34" charset="0"/>
                <a:cs typeface="Arial" panose="020B0604020202020204" pitchFamily="34" charset="0"/>
              </a:rPr>
              <a:t>это официально утвержденная функция обеспечения эффективной работы организации и осуществления деятельности в соответствии с требованиями, планами и имеющимися ресурсами</a:t>
            </a:r>
            <a:endParaRPr lang="ru-RU" sz="1400" dirty="0">
              <a:latin typeface="Arial" panose="020B0604020202020204" pitchFamily="34" charset="0"/>
              <a:cs typeface="Arial" panose="020B0604020202020204" pitchFamily="34" charset="0"/>
            </a:endParaRPr>
          </a:p>
        </p:txBody>
      </p:sp>
      <p:sp>
        <p:nvSpPr>
          <p:cNvPr id="12" name="Двойная стрелка влево/вправо 11"/>
          <p:cNvSpPr/>
          <p:nvPr/>
        </p:nvSpPr>
        <p:spPr>
          <a:xfrm>
            <a:off x="4215694" y="1289279"/>
            <a:ext cx="720000" cy="216024"/>
          </a:xfrm>
          <a:prstGeom prst="leftRightArrow">
            <a:avLst/>
          </a:prstGeom>
          <a:gradFill flip="none" rotWithShape="1">
            <a:gsLst>
              <a:gs pos="0">
                <a:schemeClr val="accent6"/>
              </a:gs>
              <a:gs pos="25000">
                <a:schemeClr val="accent6"/>
              </a:gs>
              <a:gs pos="50000">
                <a:srgbClr val="FFFF00"/>
              </a:gs>
              <a:gs pos="75000">
                <a:srgbClr val="01A78F"/>
              </a:gs>
              <a:gs pos="100000">
                <a:srgbClr val="3366FF"/>
              </a:gs>
            </a:gsLst>
            <a:path path="circle">
              <a:fillToRect l="100000" t="100000"/>
            </a:path>
            <a:tileRect r="-100000" b="-100000"/>
          </a:gra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spcAft>
                <a:spcPts val="600"/>
              </a:spcAft>
              <a:buClr>
                <a:srgbClr val="1F497D"/>
              </a:buClr>
              <a:buSzPct val="100000"/>
            </a:pPr>
            <a:endParaRPr lang="ru-RU" sz="2500" dirty="0" err="1">
              <a:solidFill>
                <a:schemeClr val="tx1"/>
              </a:solidFill>
              <a:latin typeface="Arial" panose="020B0604020202020204" pitchFamily="34" charset="0"/>
              <a:cs typeface="Arial" panose="020B0604020202020204" pitchFamily="34" charset="0"/>
            </a:endParaRPr>
          </a:p>
        </p:txBody>
      </p:sp>
      <p:pic>
        <p:nvPicPr>
          <p:cNvPr id="13" name="Рисунок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9177" y="3859731"/>
            <a:ext cx="540000" cy="540000"/>
          </a:xfrm>
          <a:prstGeom prst="rect">
            <a:avLst/>
          </a:prstGeom>
        </p:spPr>
      </p:pic>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053" y="3859731"/>
            <a:ext cx="540000" cy="540000"/>
          </a:xfrm>
          <a:prstGeom prst="rect">
            <a:avLst/>
          </a:prstGeom>
        </p:spPr>
      </p:pic>
      <p:pic>
        <p:nvPicPr>
          <p:cNvPr id="15" name="Рисунок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4301" y="3829061"/>
            <a:ext cx="540000" cy="540000"/>
          </a:xfrm>
          <a:prstGeom prst="rect">
            <a:avLst/>
          </a:prstGeom>
        </p:spPr>
      </p:pic>
      <p:sp>
        <p:nvSpPr>
          <p:cNvPr id="16" name="TextBox 15"/>
          <p:cNvSpPr txBox="1"/>
          <p:nvPr/>
        </p:nvSpPr>
        <p:spPr>
          <a:xfrm>
            <a:off x="539749" y="3475626"/>
            <a:ext cx="3487773"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1400" dirty="0">
                <a:latin typeface="Arial" panose="020B0604020202020204" pitchFamily="34" charset="0"/>
                <a:cs typeface="Arial" panose="020B0604020202020204" pitchFamily="34" charset="0"/>
              </a:rPr>
              <a:t>На уровне отдельного работника</a:t>
            </a:r>
          </a:p>
        </p:txBody>
      </p:sp>
      <p:pic>
        <p:nvPicPr>
          <p:cNvPr id="17" name="Рисунок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39224" y="3829061"/>
            <a:ext cx="540000" cy="540000"/>
          </a:xfrm>
          <a:prstGeom prst="rect">
            <a:avLst/>
          </a:prstGeom>
        </p:spPr>
      </p:pic>
      <p:pic>
        <p:nvPicPr>
          <p:cNvPr id="18" name="Рисунок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44100" y="3829061"/>
            <a:ext cx="540000" cy="540000"/>
          </a:xfrm>
          <a:prstGeom prst="rect">
            <a:avLst/>
          </a:prstGeom>
        </p:spPr>
      </p:pic>
      <p:pic>
        <p:nvPicPr>
          <p:cNvPr id="19" name="Рисунок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34348" y="3840914"/>
            <a:ext cx="540000" cy="540000"/>
          </a:xfrm>
          <a:prstGeom prst="rect">
            <a:avLst/>
          </a:prstGeom>
        </p:spPr>
      </p:pic>
      <p:sp>
        <p:nvSpPr>
          <p:cNvPr id="20" name="TextBox 19"/>
          <p:cNvSpPr txBox="1"/>
          <p:nvPr/>
        </p:nvSpPr>
        <p:spPr>
          <a:xfrm>
            <a:off x="5014817" y="3475626"/>
            <a:ext cx="3596400"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1400" dirty="0">
                <a:latin typeface="Arial" panose="020B0604020202020204" pitchFamily="34" charset="0"/>
                <a:cs typeface="Arial" panose="020B0604020202020204" pitchFamily="34" charset="0"/>
              </a:rPr>
              <a:t>На </a:t>
            </a:r>
            <a:r>
              <a:rPr lang="ru-RU" sz="1400" dirty="0" smtClean="0">
                <a:latin typeface="Arial" panose="020B0604020202020204" pitchFamily="34" charset="0"/>
                <a:cs typeface="Arial" panose="020B0604020202020204" pitchFamily="34" charset="0"/>
              </a:rPr>
              <a:t>уровне организации</a:t>
            </a:r>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811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итульный слайд">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_16x9_white_template" id="{815E4B3B-8E01-5242-B9F1-F7029D6381FB}" vid="{541B8C7B-4633-2E45-B746-A05B8E1543F8}"/>
    </a:ext>
  </a:extLst>
</a:theme>
</file>

<file path=ppt/theme/theme2.xml><?xml version="1.0" encoding="utf-8"?>
<a:theme xmlns:a="http://schemas.openxmlformats.org/drawingml/2006/main" name="Перебивочный слайд">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_16x9_white_template" id="{815E4B3B-8E01-5242-B9F1-F7029D6381FB}" vid="{6BE6B458-93C6-814D-A81B-47849E6A55A1}"/>
    </a:ext>
  </a:extLst>
</a:theme>
</file>

<file path=ppt/theme/theme3.xml><?xml version="1.0" encoding="utf-8"?>
<a:theme xmlns:a="http://schemas.openxmlformats.org/drawingml/2006/main" name="Текст картинка">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_16x9_white_template" id="{815E4B3B-8E01-5242-B9F1-F7029D6381FB}" vid="{7389C019-FE70-D24D-871A-DAD941594136}"/>
    </a:ext>
  </a:extLst>
</a:theme>
</file>

<file path=ppt/theme/theme4.xml><?xml version="1.0" encoding="utf-8"?>
<a:theme xmlns:a="http://schemas.openxmlformats.org/drawingml/2006/main" name="Текст">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_16x9_white_template" id="{815E4B3B-8E01-5242-B9F1-F7029D6381FB}" vid="{7389C019-FE70-D24D-871A-DAD941594136}"/>
    </a:ext>
  </a:extLst>
</a:theme>
</file>

<file path=ppt/theme/theme5.xml><?xml version="1.0" encoding="utf-8"?>
<a:theme xmlns:a="http://schemas.openxmlformats.org/drawingml/2006/main" name="Диаграммы">
  <a:themeElements>
    <a:clrScheme name="тема для слайдов с диаграммами">
      <a:dk1>
        <a:srgbClr val="414042"/>
      </a:dk1>
      <a:lt1>
        <a:sysClr val="window" lastClr="FFFFFF"/>
      </a:lt1>
      <a:dk2>
        <a:srgbClr val="FFFFFF"/>
      </a:dk2>
      <a:lt2>
        <a:srgbClr val="FFFFFF"/>
      </a:lt2>
      <a:accent1>
        <a:srgbClr val="293D6D"/>
      </a:accent1>
      <a:accent2>
        <a:srgbClr val="456EA9"/>
      </a:accent2>
      <a:accent3>
        <a:srgbClr val="68B0E0"/>
      </a:accent3>
      <a:accent4>
        <a:srgbClr val="ACC44D"/>
      </a:accent4>
      <a:accent5>
        <a:srgbClr val="4C9D8D"/>
      </a:accent5>
      <a:accent6>
        <a:srgbClr val="7F7F7F"/>
      </a:accent6>
      <a:hlink>
        <a:srgbClr val="414042"/>
      </a:hlink>
      <a:folHlink>
        <a:srgbClr val="41404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_16x9_white_template" id="{815E4B3B-8E01-5242-B9F1-F7029D6381FB}" vid="{7389C019-FE70-D24D-871A-DAD941594136}"/>
    </a:ext>
  </a:extLst>
</a:theme>
</file>

<file path=ppt/theme/theme6.xml><?xml version="1.0" encoding="utf-8"?>
<a:theme xmlns:a="http://schemas.openxmlformats.org/drawingml/2006/main" name="Текст диаграмма">
  <a:themeElements>
    <a:clrScheme name="тема для слайдов текст-диаграмма">
      <a:dk1>
        <a:srgbClr val="414042"/>
      </a:dk1>
      <a:lt1>
        <a:sysClr val="window" lastClr="FFFFFF"/>
      </a:lt1>
      <a:dk2>
        <a:srgbClr val="FFFFFF"/>
      </a:dk2>
      <a:lt2>
        <a:srgbClr val="FFFFFF"/>
      </a:lt2>
      <a:accent1>
        <a:srgbClr val="EBA444"/>
      </a:accent1>
      <a:accent2>
        <a:srgbClr val="F06942"/>
      </a:accent2>
      <a:accent3>
        <a:srgbClr val="AD5483"/>
      </a:accent3>
      <a:accent4>
        <a:srgbClr val="456EA9"/>
      </a:accent4>
      <a:accent5>
        <a:srgbClr val="68B0E0"/>
      </a:accent5>
      <a:accent6>
        <a:srgbClr val="259789"/>
      </a:accent6>
      <a:hlink>
        <a:srgbClr val="414042"/>
      </a:hlink>
      <a:folHlink>
        <a:srgbClr val="41404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_16x9_white_template" id="{815E4B3B-8E01-5242-B9F1-F7029D6381FB}" vid="{7389C019-FE70-D24D-871A-DAD941594136}"/>
    </a:ext>
  </a:extLst>
</a:theme>
</file>

<file path=ppt/theme/theme7.xml><?xml version="1.0" encoding="utf-8"?>
<a:theme xmlns:a="http://schemas.openxmlformats.org/drawingml/2006/main" name="Заключительный слайд">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2" id="{00DAE905-2894-9645-87E8-4A089C61D1E7}" vid="{BB001172-481D-5B4F-A54A-4F845D4C8301}"/>
    </a:ext>
  </a:ext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Receiver>
    <Name>Policy Auditing</Name>
    <Synchronization>Synchronous</Synchronization>
    <Type>10001</Type>
    <SequenceNumber>1100</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10001</Type>
    <SequenceNumber>1100</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Version=16.0.0.0, Culture=neutral, PublicKeyToken=71e9bce111e9429c</Assembly>
    <Class>Microsoft.Office.RecordsManagement.Internal.AuditHandler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Документ" ma:contentTypeID="0x010100BC3EF98CA529F5489C057CA542248809" ma:contentTypeVersion="12" ma:contentTypeDescription="Создание документа." ma:contentTypeScope="" ma:versionID="06c9462f64914877420fa68c5e610636">
  <xsd:schema xmlns:xsd="http://www.w3.org/2001/XMLSchema" xmlns:xs="http://www.w3.org/2001/XMLSchema" xmlns:p="http://schemas.microsoft.com/office/2006/metadata/properties" xmlns:ns1="http://schemas.microsoft.com/sharepoint/v3" xmlns:ns2="3ff4c2c1-8689-4034-8d5c-aee388c78814" targetNamespace="http://schemas.microsoft.com/office/2006/metadata/properties" ma:root="true" ma:fieldsID="6415a54762770ca9813f8db0d77136b0" ns1:_="" ns2:_="">
    <xsd:import namespace="http://schemas.microsoft.com/sharepoint/v3"/>
    <xsd:import namespace="3ff4c2c1-8689-4034-8d5c-aee388c78814"/>
    <xsd:element name="properties">
      <xsd:complexType>
        <xsd:sequence>
          <xsd:element name="documentManagement">
            <xsd:complexType>
              <xsd:all>
                <xsd:element ref="ns2:SharedWithUsers" minOccurs="0"/>
                <xsd:element ref="ns2:_dlc_DocId" minOccurs="0"/>
                <xsd:element ref="ns2:_dlc_DocIdUrl" minOccurs="0"/>
                <xsd:element ref="ns2:_dlc_DocIdPersistId"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2" nillable="true" ma:displayName="Исключение из политики" ma:description=""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ff4c2c1-8689-4034-8d5c-aee388c78814"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9"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10"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3ff4c2c1-8689-4034-8d5c-aee388c78814">Y4CSVDRETKKH-1770928542-809</_dlc_DocId>
    <_dlc_DocIdUrl xmlns="3ff4c2c1-8689-4034-8d5c-aee388c78814">
      <Url>http://home.ase-ec.ru/Documents/_layouts/15/DocIdRedir.aspx?ID=Y4CSVDRETKKH-1770928542-809</Url>
      <Description>Y4CSVDRETKKH-1770928542-809</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p:Policy xmlns:p="office.server.policy" id="" local="true">
  <p:Name>Элемент</p:Name>
  <p:Description/>
  <p:Statement/>
  <p:PolicyItems>
    <p:PolicyItem featureId="Microsoft.Office.RecordsManagement.PolicyFeatures.PolicyAudit" staticId="0x01|937198175" UniqueId="106fca31-c6e6-4a66-b730-e63216fd6ef8">
      <p:Name>аудит</p:Name>
      <p:Description>Аудит действий пользователей, выполняемых с документами и элементами списков, и запись в журнал аудита.</p:Description>
      <p:CustomData>
        <Audit>
          <View/>
        </Audit>
      </p:CustomData>
    </p:PolicyItem>
  </p:PolicyItems>
</p:Policy>
</file>

<file path=customXml/itemProps1.xml><?xml version="1.0" encoding="utf-8"?>
<ds:datastoreItem xmlns:ds="http://schemas.openxmlformats.org/officeDocument/2006/customXml" ds:itemID="{EF8993E4-B741-4FF6-9694-A99908A88082}">
  <ds:schemaRefs>
    <ds:schemaRef ds:uri="http://schemas.microsoft.com/sharepoint/events"/>
  </ds:schemaRefs>
</ds:datastoreItem>
</file>

<file path=customXml/itemProps2.xml><?xml version="1.0" encoding="utf-8"?>
<ds:datastoreItem xmlns:ds="http://schemas.openxmlformats.org/officeDocument/2006/customXml" ds:itemID="{05B39A86-8D7F-42B0-B19E-F63953B366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ff4c2c1-8689-4034-8d5c-aee388c788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5B87A5-F3FE-42E6-A856-11DA01DE0380}">
  <ds:schemaRefs>
    <ds:schemaRef ds:uri="http://purl.org/dc/dcmitype/"/>
    <ds:schemaRef ds:uri="3ff4c2c1-8689-4034-8d5c-aee388c78814"/>
    <ds:schemaRef ds:uri="http://purl.org/dc/terms/"/>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sharepoint/v3"/>
  </ds:schemaRefs>
</ds:datastoreItem>
</file>

<file path=customXml/itemProps4.xml><?xml version="1.0" encoding="utf-8"?>
<ds:datastoreItem xmlns:ds="http://schemas.openxmlformats.org/officeDocument/2006/customXml" ds:itemID="{8ED515B8-E00F-47AB-BE1A-E933E734F81F}">
  <ds:schemaRefs>
    <ds:schemaRef ds:uri="http://schemas.microsoft.com/sharepoint/v3/contenttype/forms"/>
  </ds:schemaRefs>
</ds:datastoreItem>
</file>

<file path=customXml/itemProps5.xml><?xml version="1.0" encoding="utf-8"?>
<ds:datastoreItem xmlns:ds="http://schemas.openxmlformats.org/officeDocument/2006/customXml" ds:itemID="{83A9D522-2C9A-4327-BFA5-C4956784737D}">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Presentation_16x9_white_template</Template>
  <TotalTime>4966</TotalTime>
  <Words>7473</Words>
  <Application>Microsoft Office PowerPoint</Application>
  <PresentationFormat>Произвольный</PresentationFormat>
  <Paragraphs>597</Paragraphs>
  <Slides>50</Slides>
  <Notes>49</Notes>
  <HiddenSlides>1</HiddenSlides>
  <MMClips>0</MMClips>
  <ScaleCrop>false</ScaleCrop>
  <HeadingPairs>
    <vt:vector size="4" baseType="variant">
      <vt:variant>
        <vt:lpstr>Тема</vt:lpstr>
      </vt:variant>
      <vt:variant>
        <vt:i4>7</vt:i4>
      </vt:variant>
      <vt:variant>
        <vt:lpstr>Заголовки слайдов</vt:lpstr>
      </vt:variant>
      <vt:variant>
        <vt:i4>50</vt:i4>
      </vt:variant>
    </vt:vector>
  </HeadingPairs>
  <TitlesOfParts>
    <vt:vector size="57" baseType="lpstr">
      <vt:lpstr>Титульный слайд</vt:lpstr>
      <vt:lpstr>Перебивочный слайд</vt:lpstr>
      <vt:lpstr>Текст картинка</vt:lpstr>
      <vt:lpstr>Текст</vt:lpstr>
      <vt:lpstr>Диаграммы</vt:lpstr>
      <vt:lpstr>Текст диаграмма</vt:lpstr>
      <vt:lpstr>Заключительный слайд</vt:lpstr>
      <vt:lpstr>Культура безопасности  в проектировании. Лидерство руководителей</vt:lpstr>
      <vt:lpstr>Добро пожаловать!</vt:lpstr>
      <vt:lpstr>Структура курса</vt:lpstr>
      <vt:lpstr>Презентация PowerPoint</vt:lpstr>
      <vt:lpstr>Лидерство в атомной отрасли </vt:lpstr>
      <vt:lpstr>Основополагающие принципы безопасности  SF-1,  2007</vt:lpstr>
      <vt:lpstr>Применение системы управления для установок и деятельности GS-G-3.1, 2009</vt:lpstr>
      <vt:lpstr>Лидерство и менеджмент для обеспечения безопасности GSR часть 2, 2016</vt:lpstr>
      <vt:lpstr>Лидерство и менеджмент для обеспечения безопасности GSR часть 2, 2016</vt:lpstr>
      <vt:lpstr>GSR часть 2, требование 2: демонстрирование лидерства в обеспечении безопасности</vt:lpstr>
      <vt:lpstr>GSR часть 2, требование 2: установление целей в обеспечении безопасности</vt:lpstr>
      <vt:lpstr>GSR часть 2, требование 2: развитие ценностей и норм с помощью личного примера</vt:lpstr>
      <vt:lpstr>Выберите подходящий вариант</vt:lpstr>
      <vt:lpstr>Проявления организационного самообучения в деятельности организации и поведении отдельных лиц</vt:lpstr>
      <vt:lpstr>Выберите подходящий вариант </vt:lpstr>
      <vt:lpstr>GSR часть 2, требование 2: разъяснение основ принятия решений в области безопасности</vt:lpstr>
      <vt:lpstr>Промежуточный контроль</vt:lpstr>
      <vt:lpstr>Презентация PowerPoint</vt:lpstr>
      <vt:lpstr>Роль лидера  в управленческой деятельности </vt:lpstr>
      <vt:lpstr>Ключевые особенности лидеров в обеспечении безопасности: </vt:lpstr>
      <vt:lpstr>Поведенческие признаки, определяющие готовность брать на себя ответственность и вести за собой:  </vt:lpstr>
      <vt:lpstr>Особенности проактивного подхода к обеспечению безопасности:</vt:lpstr>
      <vt:lpstr>Структура Послания по безопасности: </vt:lpstr>
      <vt:lpstr>Стратегия лидера на совещании</vt:lpstr>
      <vt:lpstr>Метод номинальных групп</vt:lpstr>
      <vt:lpstr>Преодоление  искажений при передаче информации: </vt:lpstr>
      <vt:lpstr>Действия лидера при небезопасном поведении работника </vt:lpstr>
      <vt:lpstr>Действия лидера при безопасном поведении работника  </vt:lpstr>
      <vt:lpstr>Выводы:</vt:lpstr>
      <vt:lpstr>Промежуточный контроль </vt:lpstr>
      <vt:lpstr>Презентация PowerPoint</vt:lpstr>
      <vt:lpstr>Авария на Чернобыльской АЭС (СССР)</vt:lpstr>
      <vt:lpstr>Термин «Культура безопасности»  (первое упоминание)</vt:lpstr>
      <vt:lpstr>Первое определение понятия «Культура безопасности»</vt:lpstr>
      <vt:lpstr>Авария на АЭС Фукусима-1</vt:lpstr>
      <vt:lpstr>Культура безопасности в РФ </vt:lpstr>
      <vt:lpstr>Формирование и поддержание культуры безопасности (НП-001-15)</vt:lpstr>
      <vt:lpstr>Пути формирования и поддержания культуры безопасности (НП-001-15)</vt:lpstr>
      <vt:lpstr>Государственная политика Российской Федерации</vt:lpstr>
      <vt:lpstr>Политика культуры безопасности ГК «Росатом»</vt:lpstr>
      <vt:lpstr>Культура безопасности в ГК «Росатом» 2021</vt:lpstr>
      <vt:lpstr>Актуальные определения культуры безопасности</vt:lpstr>
      <vt:lpstr>Хронология документальной основы культуры безопасности в атомной отрасли: </vt:lpstr>
      <vt:lpstr>Промежуточный контроль </vt:lpstr>
      <vt:lpstr>Факторы успеха реализации деятельности по развитию КБ в организации </vt:lpstr>
      <vt:lpstr>Презентация PowerPoint</vt:lpstr>
      <vt:lpstr>Политики Заказчика по проекту Пакш II</vt:lpstr>
      <vt:lpstr> </vt:lpstr>
      <vt:lpstr>Модель сильной культуры ядерной безопасности</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Анкудинов Василий Дмитриевич</dc:creator>
  <cp:lastModifiedBy>bab</cp:lastModifiedBy>
  <cp:revision>266</cp:revision>
  <dcterms:created xsi:type="dcterms:W3CDTF">2019-09-24T12:37:05Z</dcterms:created>
  <dcterms:modified xsi:type="dcterms:W3CDTF">2024-11-22T06:26:56Z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0x010100BC3EF98CA529F5489C057CA542248809</vt:lpwstr>
  </property>
  <property fmtid="{D5CDD505-2E9C-101B-9397-08002B2CF9AE}" pid="3" name="_dlc_DocIdItemGuid">
    <vt:lpwstr>b672e6e6-de2f-4a25-b991-23bcf37e0214</vt:lpwstr>
  </property>
</Properties>
</file>